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62" r:id="rId4"/>
    <p:sldMasterId id="2147483664" r:id="rId5"/>
    <p:sldMasterId id="2147483666" r:id="rId6"/>
  </p:sldMasterIdLst>
  <p:notesMasterIdLst>
    <p:notesMasterId r:id="rId322"/>
  </p:notesMasterIdLst>
  <p:sldIdLst>
    <p:sldId id="392" r:id="rId7"/>
    <p:sldId id="491" r:id="rId8"/>
    <p:sldId id="602" r:id="rId9"/>
    <p:sldId id="475" r:id="rId10"/>
    <p:sldId id="595" r:id="rId11"/>
    <p:sldId id="496" r:id="rId12"/>
    <p:sldId id="596" r:id="rId13"/>
    <p:sldId id="492" r:id="rId14"/>
    <p:sldId id="597" r:id="rId15"/>
    <p:sldId id="598" r:id="rId16"/>
    <p:sldId id="599" r:id="rId17"/>
    <p:sldId id="600" r:id="rId18"/>
    <p:sldId id="601" r:id="rId19"/>
    <p:sldId id="493" r:id="rId20"/>
    <p:sldId id="587" r:id="rId21"/>
    <p:sldId id="603" r:id="rId22"/>
    <p:sldId id="497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6" r:id="rId36"/>
    <p:sldId id="617" r:id="rId37"/>
    <p:sldId id="495" r:id="rId38"/>
    <p:sldId id="618" r:id="rId39"/>
    <p:sldId id="501" r:id="rId40"/>
    <p:sldId id="502" r:id="rId41"/>
    <p:sldId id="619" r:id="rId42"/>
    <p:sldId id="620" r:id="rId43"/>
    <p:sldId id="561" r:id="rId44"/>
    <p:sldId id="621" r:id="rId45"/>
    <p:sldId id="622" r:id="rId46"/>
    <p:sldId id="564" r:id="rId47"/>
    <p:sldId id="623" r:id="rId48"/>
    <p:sldId id="499" r:id="rId49"/>
    <p:sldId id="624" r:id="rId50"/>
    <p:sldId id="504" r:id="rId51"/>
    <p:sldId id="505" r:id="rId52"/>
    <p:sldId id="625" r:id="rId53"/>
    <p:sldId id="626" r:id="rId54"/>
    <p:sldId id="627" r:id="rId55"/>
    <p:sldId id="628" r:id="rId56"/>
    <p:sldId id="629" r:id="rId57"/>
    <p:sldId id="630" r:id="rId58"/>
    <p:sldId id="631" r:id="rId59"/>
    <p:sldId id="632" r:id="rId60"/>
    <p:sldId id="633" r:id="rId61"/>
    <p:sldId id="634" r:id="rId62"/>
    <p:sldId id="635" r:id="rId63"/>
    <p:sldId id="636" r:id="rId64"/>
    <p:sldId id="637" r:id="rId65"/>
    <p:sldId id="638" r:id="rId66"/>
    <p:sldId id="639" r:id="rId67"/>
    <p:sldId id="594" r:id="rId68"/>
    <p:sldId id="640" r:id="rId69"/>
    <p:sldId id="641" r:id="rId70"/>
    <p:sldId id="642" r:id="rId71"/>
    <p:sldId id="643" r:id="rId72"/>
    <p:sldId id="644" r:id="rId73"/>
    <p:sldId id="645" r:id="rId74"/>
    <p:sldId id="646" r:id="rId75"/>
    <p:sldId id="647" r:id="rId76"/>
    <p:sldId id="648" r:id="rId77"/>
    <p:sldId id="649" r:id="rId78"/>
    <p:sldId id="650" r:id="rId79"/>
    <p:sldId id="651" r:id="rId80"/>
    <p:sldId id="652" r:id="rId81"/>
    <p:sldId id="653" r:id="rId82"/>
    <p:sldId id="654" r:id="rId83"/>
    <p:sldId id="655" r:id="rId84"/>
    <p:sldId id="656" r:id="rId85"/>
    <p:sldId id="657" r:id="rId86"/>
    <p:sldId id="658" r:id="rId87"/>
    <p:sldId id="659" r:id="rId88"/>
    <p:sldId id="660" r:id="rId89"/>
    <p:sldId id="661" r:id="rId90"/>
    <p:sldId id="256" r:id="rId91"/>
    <p:sldId id="544" r:id="rId92"/>
    <p:sldId id="549" r:id="rId93"/>
    <p:sldId id="551" r:id="rId94"/>
    <p:sldId id="548" r:id="rId95"/>
    <p:sldId id="550" r:id="rId96"/>
    <p:sldId id="546" r:id="rId97"/>
    <p:sldId id="547" r:id="rId98"/>
    <p:sldId id="545" r:id="rId99"/>
    <p:sldId id="552" r:id="rId100"/>
    <p:sldId id="553" r:id="rId101"/>
    <p:sldId id="554" r:id="rId102"/>
    <p:sldId id="543" r:id="rId103"/>
    <p:sldId id="555" r:id="rId104"/>
    <p:sldId id="556" r:id="rId105"/>
    <p:sldId id="557" r:id="rId106"/>
    <p:sldId id="558" r:id="rId107"/>
    <p:sldId id="592" r:id="rId108"/>
    <p:sldId id="593" r:id="rId109"/>
    <p:sldId id="401" r:id="rId110"/>
    <p:sldId id="560" r:id="rId111"/>
    <p:sldId id="562" r:id="rId112"/>
    <p:sldId id="565" r:id="rId113"/>
    <p:sldId id="566" r:id="rId114"/>
    <p:sldId id="567" r:id="rId115"/>
    <p:sldId id="568" r:id="rId116"/>
    <p:sldId id="569" r:id="rId117"/>
    <p:sldId id="570" r:id="rId118"/>
    <p:sldId id="563" r:id="rId119"/>
    <p:sldId id="572" r:id="rId120"/>
    <p:sldId id="571" r:id="rId121"/>
    <p:sldId id="574" r:id="rId122"/>
    <p:sldId id="575" r:id="rId123"/>
    <p:sldId id="576" r:id="rId124"/>
    <p:sldId id="577" r:id="rId125"/>
    <p:sldId id="578" r:id="rId126"/>
    <p:sldId id="580" r:id="rId127"/>
    <p:sldId id="581" r:id="rId128"/>
    <p:sldId id="582" r:id="rId129"/>
    <p:sldId id="579" r:id="rId130"/>
    <p:sldId id="583" r:id="rId131"/>
    <p:sldId id="584" r:id="rId132"/>
    <p:sldId id="573" r:id="rId133"/>
    <p:sldId id="585" r:id="rId134"/>
    <p:sldId id="586" r:id="rId135"/>
    <p:sldId id="588" r:id="rId136"/>
    <p:sldId id="589" r:id="rId137"/>
    <p:sldId id="590" r:id="rId138"/>
    <p:sldId id="591" r:id="rId139"/>
    <p:sldId id="662" r:id="rId140"/>
    <p:sldId id="663" r:id="rId141"/>
    <p:sldId id="516" r:id="rId142"/>
    <p:sldId id="536" r:id="rId143"/>
    <p:sldId id="538" r:id="rId144"/>
    <p:sldId id="537" r:id="rId145"/>
    <p:sldId id="540" r:id="rId146"/>
    <p:sldId id="542" r:id="rId147"/>
    <p:sldId id="541" r:id="rId148"/>
    <p:sldId id="664" r:id="rId149"/>
    <p:sldId id="665" r:id="rId150"/>
    <p:sldId id="666" r:id="rId151"/>
    <p:sldId id="539" r:id="rId152"/>
    <p:sldId id="667" r:id="rId153"/>
    <p:sldId id="668" r:id="rId154"/>
    <p:sldId id="669" r:id="rId155"/>
    <p:sldId id="670" r:id="rId156"/>
    <p:sldId id="671" r:id="rId157"/>
    <p:sldId id="535" r:id="rId158"/>
    <p:sldId id="672" r:id="rId159"/>
    <p:sldId id="673" r:id="rId160"/>
    <p:sldId id="674" r:id="rId161"/>
    <p:sldId id="675" r:id="rId162"/>
    <p:sldId id="676" r:id="rId163"/>
    <p:sldId id="677" r:id="rId164"/>
    <p:sldId id="678" r:id="rId165"/>
    <p:sldId id="679" r:id="rId166"/>
    <p:sldId id="680" r:id="rId167"/>
    <p:sldId id="681" r:id="rId168"/>
    <p:sldId id="517" r:id="rId169"/>
    <p:sldId id="520" r:id="rId170"/>
    <p:sldId id="519" r:id="rId171"/>
    <p:sldId id="521" r:id="rId172"/>
    <p:sldId id="518" r:id="rId173"/>
    <p:sldId id="522" r:id="rId174"/>
    <p:sldId id="524" r:id="rId175"/>
    <p:sldId id="523" r:id="rId176"/>
    <p:sldId id="525" r:id="rId177"/>
    <p:sldId id="526" r:id="rId178"/>
    <p:sldId id="527" r:id="rId179"/>
    <p:sldId id="529" r:id="rId180"/>
    <p:sldId id="528" r:id="rId181"/>
    <p:sldId id="682" r:id="rId182"/>
    <p:sldId id="531" r:id="rId183"/>
    <p:sldId id="683" r:id="rId184"/>
    <p:sldId id="684" r:id="rId185"/>
    <p:sldId id="685" r:id="rId186"/>
    <p:sldId id="686" r:id="rId187"/>
    <p:sldId id="530" r:id="rId188"/>
    <p:sldId id="532" r:id="rId189"/>
    <p:sldId id="533" r:id="rId190"/>
    <p:sldId id="687" r:id="rId191"/>
    <p:sldId id="688" r:id="rId192"/>
    <p:sldId id="314" r:id="rId193"/>
    <p:sldId id="689" r:id="rId194"/>
    <p:sldId id="690" r:id="rId195"/>
    <p:sldId id="691" r:id="rId196"/>
    <p:sldId id="534" r:id="rId197"/>
    <p:sldId id="692" r:id="rId198"/>
    <p:sldId id="693" r:id="rId199"/>
    <p:sldId id="694" r:id="rId200"/>
    <p:sldId id="695" r:id="rId201"/>
    <p:sldId id="696" r:id="rId202"/>
    <p:sldId id="697" r:id="rId203"/>
    <p:sldId id="698" r:id="rId204"/>
    <p:sldId id="699" r:id="rId205"/>
    <p:sldId id="700" r:id="rId206"/>
    <p:sldId id="701" r:id="rId207"/>
    <p:sldId id="702" r:id="rId208"/>
    <p:sldId id="703" r:id="rId209"/>
    <p:sldId id="704" r:id="rId210"/>
    <p:sldId id="705" r:id="rId211"/>
    <p:sldId id="706" r:id="rId212"/>
    <p:sldId id="707" r:id="rId213"/>
    <p:sldId id="708" r:id="rId214"/>
    <p:sldId id="498" r:id="rId215"/>
    <p:sldId id="709" r:id="rId216"/>
    <p:sldId id="710" r:id="rId217"/>
    <p:sldId id="711" r:id="rId218"/>
    <p:sldId id="712" r:id="rId219"/>
    <p:sldId id="713" r:id="rId220"/>
    <p:sldId id="714" r:id="rId221"/>
    <p:sldId id="715" r:id="rId222"/>
    <p:sldId id="716" r:id="rId223"/>
    <p:sldId id="717" r:id="rId224"/>
    <p:sldId id="718" r:id="rId225"/>
    <p:sldId id="719" r:id="rId226"/>
    <p:sldId id="720" r:id="rId227"/>
    <p:sldId id="721" r:id="rId228"/>
    <p:sldId id="722" r:id="rId229"/>
    <p:sldId id="723" r:id="rId230"/>
    <p:sldId id="724" r:id="rId231"/>
    <p:sldId id="725" r:id="rId232"/>
    <p:sldId id="726" r:id="rId233"/>
    <p:sldId id="500" r:id="rId234"/>
    <p:sldId id="727" r:id="rId235"/>
    <p:sldId id="728" r:id="rId236"/>
    <p:sldId id="729" r:id="rId237"/>
    <p:sldId id="730" r:id="rId238"/>
    <p:sldId id="731" r:id="rId239"/>
    <p:sldId id="732" r:id="rId240"/>
    <p:sldId id="733" r:id="rId241"/>
    <p:sldId id="734" r:id="rId242"/>
    <p:sldId id="510" r:id="rId243"/>
    <p:sldId id="735" r:id="rId244"/>
    <p:sldId id="736" r:id="rId245"/>
    <p:sldId id="737" r:id="rId246"/>
    <p:sldId id="738" r:id="rId247"/>
    <p:sldId id="739" r:id="rId248"/>
    <p:sldId id="740" r:id="rId249"/>
    <p:sldId id="741" r:id="rId250"/>
    <p:sldId id="742" r:id="rId251"/>
    <p:sldId id="743" r:id="rId252"/>
    <p:sldId id="744" r:id="rId253"/>
    <p:sldId id="745" r:id="rId254"/>
    <p:sldId id="746" r:id="rId255"/>
    <p:sldId id="747" r:id="rId256"/>
    <p:sldId id="748" r:id="rId257"/>
    <p:sldId id="749" r:id="rId258"/>
    <p:sldId id="750" r:id="rId259"/>
    <p:sldId id="751" r:id="rId260"/>
    <p:sldId id="752" r:id="rId261"/>
    <p:sldId id="753" r:id="rId262"/>
    <p:sldId id="754" r:id="rId263"/>
    <p:sldId id="755" r:id="rId264"/>
    <p:sldId id="756" r:id="rId265"/>
    <p:sldId id="757" r:id="rId266"/>
    <p:sldId id="758" r:id="rId267"/>
    <p:sldId id="759" r:id="rId268"/>
    <p:sldId id="760" r:id="rId269"/>
    <p:sldId id="761" r:id="rId270"/>
    <p:sldId id="762" r:id="rId271"/>
    <p:sldId id="763" r:id="rId272"/>
    <p:sldId id="764" r:id="rId273"/>
    <p:sldId id="765" r:id="rId274"/>
    <p:sldId id="766" r:id="rId275"/>
    <p:sldId id="767" r:id="rId276"/>
    <p:sldId id="768" r:id="rId277"/>
    <p:sldId id="769" r:id="rId278"/>
    <p:sldId id="770" r:id="rId279"/>
    <p:sldId id="490" r:id="rId280"/>
    <p:sldId id="511" r:id="rId281"/>
    <p:sldId id="512" r:id="rId282"/>
    <p:sldId id="771" r:id="rId283"/>
    <p:sldId id="513" r:id="rId284"/>
    <p:sldId id="772" r:id="rId285"/>
    <p:sldId id="773" r:id="rId286"/>
    <p:sldId id="774" r:id="rId287"/>
    <p:sldId id="775" r:id="rId288"/>
    <p:sldId id="776" r:id="rId289"/>
    <p:sldId id="777" r:id="rId290"/>
    <p:sldId id="778" r:id="rId291"/>
    <p:sldId id="509" r:id="rId292"/>
    <p:sldId id="503" r:id="rId293"/>
    <p:sldId id="779" r:id="rId294"/>
    <p:sldId id="780" r:id="rId295"/>
    <p:sldId id="506" r:id="rId296"/>
    <p:sldId id="507" r:id="rId297"/>
    <p:sldId id="508" r:id="rId298"/>
    <p:sldId id="781" r:id="rId299"/>
    <p:sldId id="782" r:id="rId300"/>
    <p:sldId id="783" r:id="rId301"/>
    <p:sldId id="784" r:id="rId302"/>
    <p:sldId id="785" r:id="rId303"/>
    <p:sldId id="786" r:id="rId304"/>
    <p:sldId id="787" r:id="rId305"/>
    <p:sldId id="788" r:id="rId306"/>
    <p:sldId id="789" r:id="rId307"/>
    <p:sldId id="790" r:id="rId308"/>
    <p:sldId id="791" r:id="rId309"/>
    <p:sldId id="792" r:id="rId310"/>
    <p:sldId id="793" r:id="rId311"/>
    <p:sldId id="794" r:id="rId312"/>
    <p:sldId id="795" r:id="rId313"/>
    <p:sldId id="796" r:id="rId314"/>
    <p:sldId id="797" r:id="rId315"/>
    <p:sldId id="798" r:id="rId316"/>
    <p:sldId id="799" r:id="rId317"/>
    <p:sldId id="800" r:id="rId318"/>
    <p:sldId id="801" r:id="rId319"/>
    <p:sldId id="802" r:id="rId320"/>
    <p:sldId id="559" r:id="rId3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3"/>
      <p:bold r:id="rId324"/>
      <p:italic r:id="rId325"/>
      <p:boldItalic r:id="rId3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orient="horz" pos="812">
          <p15:clr>
            <a:srgbClr val="000000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7" roundtripDataSignature="AMtx7miM8IGbdeEE4xUsHFpm3F+umU06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86085" autoAdjust="0"/>
  </p:normalViewPr>
  <p:slideViewPr>
    <p:cSldViewPr snapToGrid="0">
      <p:cViewPr>
        <p:scale>
          <a:sx n="70" d="100"/>
          <a:sy n="70" d="100"/>
        </p:scale>
        <p:origin x="1380" y="48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99" Type="http://schemas.openxmlformats.org/officeDocument/2006/relationships/slide" Target="slides/slide293.xml"/><Relationship Id="rId303" Type="http://schemas.openxmlformats.org/officeDocument/2006/relationships/slide" Target="slides/slide297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324" Type="http://schemas.openxmlformats.org/officeDocument/2006/relationships/font" Target="fonts/font2.fntdata"/><Relationship Id="rId170" Type="http://schemas.openxmlformats.org/officeDocument/2006/relationships/slide" Target="slides/slide164.xml"/><Relationship Id="rId191" Type="http://schemas.openxmlformats.org/officeDocument/2006/relationships/slide" Target="slides/slide185.xml"/><Relationship Id="rId205" Type="http://schemas.openxmlformats.org/officeDocument/2006/relationships/slide" Target="slides/slide199.xml"/><Relationship Id="rId226" Type="http://schemas.openxmlformats.org/officeDocument/2006/relationships/slide" Target="slides/slide220.xml"/><Relationship Id="rId247" Type="http://schemas.openxmlformats.org/officeDocument/2006/relationships/slide" Target="slides/slide241.xml"/><Relationship Id="rId107" Type="http://schemas.openxmlformats.org/officeDocument/2006/relationships/slide" Target="slides/slide101.xml"/><Relationship Id="rId268" Type="http://schemas.openxmlformats.org/officeDocument/2006/relationships/slide" Target="slides/slide262.xml"/><Relationship Id="rId289" Type="http://schemas.openxmlformats.org/officeDocument/2006/relationships/slide" Target="slides/slide283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314" Type="http://schemas.openxmlformats.org/officeDocument/2006/relationships/slide" Target="slides/slide308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81" Type="http://schemas.openxmlformats.org/officeDocument/2006/relationships/slide" Target="slides/slide175.xml"/><Relationship Id="rId216" Type="http://schemas.openxmlformats.org/officeDocument/2006/relationships/slide" Target="slides/slide210.xml"/><Relationship Id="rId237" Type="http://schemas.openxmlformats.org/officeDocument/2006/relationships/slide" Target="slides/slide231.xml"/><Relationship Id="rId258" Type="http://schemas.openxmlformats.org/officeDocument/2006/relationships/slide" Target="slides/slide252.xml"/><Relationship Id="rId279" Type="http://schemas.openxmlformats.org/officeDocument/2006/relationships/slide" Target="slides/slide273.xml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290" Type="http://schemas.openxmlformats.org/officeDocument/2006/relationships/slide" Target="slides/slide284.xml"/><Relationship Id="rId304" Type="http://schemas.openxmlformats.org/officeDocument/2006/relationships/slide" Target="slides/slide298.xml"/><Relationship Id="rId325" Type="http://schemas.openxmlformats.org/officeDocument/2006/relationships/font" Target="fonts/font3.fntdata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71" Type="http://schemas.openxmlformats.org/officeDocument/2006/relationships/slide" Target="slides/slide165.xml"/><Relationship Id="rId192" Type="http://schemas.openxmlformats.org/officeDocument/2006/relationships/slide" Target="slides/slide186.xml"/><Relationship Id="rId206" Type="http://schemas.openxmlformats.org/officeDocument/2006/relationships/slide" Target="slides/slide200.xml"/><Relationship Id="rId227" Type="http://schemas.openxmlformats.org/officeDocument/2006/relationships/slide" Target="slides/slide221.xml"/><Relationship Id="rId248" Type="http://schemas.openxmlformats.org/officeDocument/2006/relationships/slide" Target="slides/slide242.xml"/><Relationship Id="rId269" Type="http://schemas.openxmlformats.org/officeDocument/2006/relationships/slide" Target="slides/slide263.xml"/><Relationship Id="rId12" Type="http://schemas.openxmlformats.org/officeDocument/2006/relationships/slide" Target="slides/slide6.xml"/><Relationship Id="rId33" Type="http://schemas.openxmlformats.org/officeDocument/2006/relationships/slide" Target="slides/slide27.xml"/><Relationship Id="rId108" Type="http://schemas.openxmlformats.org/officeDocument/2006/relationships/slide" Target="slides/slide102.xml"/><Relationship Id="rId129" Type="http://schemas.openxmlformats.org/officeDocument/2006/relationships/slide" Target="slides/slide123.xml"/><Relationship Id="rId280" Type="http://schemas.openxmlformats.org/officeDocument/2006/relationships/slide" Target="slides/slide274.xml"/><Relationship Id="rId315" Type="http://schemas.openxmlformats.org/officeDocument/2006/relationships/slide" Target="slides/slide309.xml"/><Relationship Id="rId54" Type="http://schemas.openxmlformats.org/officeDocument/2006/relationships/slide" Target="slides/slide48.xml"/><Relationship Id="rId75" Type="http://schemas.openxmlformats.org/officeDocument/2006/relationships/slide" Target="slides/slide69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61" Type="http://schemas.openxmlformats.org/officeDocument/2006/relationships/slide" Target="slides/slide155.xml"/><Relationship Id="rId182" Type="http://schemas.openxmlformats.org/officeDocument/2006/relationships/slide" Target="slides/slide176.xml"/><Relationship Id="rId217" Type="http://schemas.openxmlformats.org/officeDocument/2006/relationships/slide" Target="slides/slide211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32.xml"/><Relationship Id="rId259" Type="http://schemas.openxmlformats.org/officeDocument/2006/relationships/slide" Target="slides/slide253.xml"/><Relationship Id="rId23" Type="http://schemas.openxmlformats.org/officeDocument/2006/relationships/slide" Target="slides/slide17.xml"/><Relationship Id="rId119" Type="http://schemas.openxmlformats.org/officeDocument/2006/relationships/slide" Target="slides/slide113.xml"/><Relationship Id="rId270" Type="http://schemas.openxmlformats.org/officeDocument/2006/relationships/slide" Target="slides/slide264.xml"/><Relationship Id="rId291" Type="http://schemas.openxmlformats.org/officeDocument/2006/relationships/slide" Target="slides/slide285.xml"/><Relationship Id="rId305" Type="http://schemas.openxmlformats.org/officeDocument/2006/relationships/slide" Target="slides/slide299.xml"/><Relationship Id="rId326" Type="http://schemas.openxmlformats.org/officeDocument/2006/relationships/font" Target="fonts/font4.fntdata"/><Relationship Id="rId44" Type="http://schemas.openxmlformats.org/officeDocument/2006/relationships/slide" Target="slides/slide38.xml"/><Relationship Id="rId65" Type="http://schemas.openxmlformats.org/officeDocument/2006/relationships/slide" Target="slides/slide59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51" Type="http://schemas.openxmlformats.org/officeDocument/2006/relationships/slide" Target="slides/slide145.xml"/><Relationship Id="rId172" Type="http://schemas.openxmlformats.org/officeDocument/2006/relationships/slide" Target="slides/slide166.xml"/><Relationship Id="rId193" Type="http://schemas.openxmlformats.org/officeDocument/2006/relationships/slide" Target="slides/slide187.xml"/><Relationship Id="rId207" Type="http://schemas.openxmlformats.org/officeDocument/2006/relationships/slide" Target="slides/slide201.xml"/><Relationship Id="rId228" Type="http://schemas.openxmlformats.org/officeDocument/2006/relationships/slide" Target="slides/slide222.xml"/><Relationship Id="rId249" Type="http://schemas.openxmlformats.org/officeDocument/2006/relationships/slide" Target="slides/slide243.xml"/><Relationship Id="rId13" Type="http://schemas.openxmlformats.org/officeDocument/2006/relationships/slide" Target="slides/slide7.xml"/><Relationship Id="rId109" Type="http://schemas.openxmlformats.org/officeDocument/2006/relationships/slide" Target="slides/slide103.xml"/><Relationship Id="rId260" Type="http://schemas.openxmlformats.org/officeDocument/2006/relationships/slide" Target="slides/slide254.xml"/><Relationship Id="rId281" Type="http://schemas.openxmlformats.org/officeDocument/2006/relationships/slide" Target="slides/slide275.xml"/><Relationship Id="rId316" Type="http://schemas.openxmlformats.org/officeDocument/2006/relationships/slide" Target="slides/slide310.xml"/><Relationship Id="rId34" Type="http://schemas.openxmlformats.org/officeDocument/2006/relationships/slide" Target="slides/slide28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20" Type="http://schemas.openxmlformats.org/officeDocument/2006/relationships/slide" Target="slides/slide114.xml"/><Relationship Id="rId141" Type="http://schemas.openxmlformats.org/officeDocument/2006/relationships/slide" Target="slides/slide135.xml"/><Relationship Id="rId7" Type="http://schemas.openxmlformats.org/officeDocument/2006/relationships/slide" Target="slides/slide1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18" Type="http://schemas.openxmlformats.org/officeDocument/2006/relationships/slide" Target="slides/slide212.xml"/><Relationship Id="rId239" Type="http://schemas.openxmlformats.org/officeDocument/2006/relationships/slide" Target="slides/slide233.xml"/><Relationship Id="rId250" Type="http://schemas.openxmlformats.org/officeDocument/2006/relationships/slide" Target="slides/slide244.xml"/><Relationship Id="rId271" Type="http://schemas.openxmlformats.org/officeDocument/2006/relationships/slide" Target="slides/slide265.xml"/><Relationship Id="rId292" Type="http://schemas.openxmlformats.org/officeDocument/2006/relationships/slide" Target="slides/slide286.xml"/><Relationship Id="rId306" Type="http://schemas.openxmlformats.org/officeDocument/2006/relationships/slide" Target="slides/slide300.xml"/><Relationship Id="rId24" Type="http://schemas.openxmlformats.org/officeDocument/2006/relationships/slide" Target="slides/slide18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31" Type="http://schemas.openxmlformats.org/officeDocument/2006/relationships/slide" Target="slides/slide125.xml"/><Relationship Id="rId327" Type="http://customschemas.google.com/relationships/presentationmetadata" Target="metadata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slide" Target="slides/slide188.xml"/><Relationship Id="rId208" Type="http://schemas.openxmlformats.org/officeDocument/2006/relationships/slide" Target="slides/slide202.xml"/><Relationship Id="rId229" Type="http://schemas.openxmlformats.org/officeDocument/2006/relationships/slide" Target="slides/slide223.xml"/><Relationship Id="rId240" Type="http://schemas.openxmlformats.org/officeDocument/2006/relationships/slide" Target="slides/slide234.xml"/><Relationship Id="rId261" Type="http://schemas.openxmlformats.org/officeDocument/2006/relationships/slide" Target="slides/slide255.xml"/><Relationship Id="rId14" Type="http://schemas.openxmlformats.org/officeDocument/2006/relationships/slide" Target="slides/slide8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282" Type="http://schemas.openxmlformats.org/officeDocument/2006/relationships/slide" Target="slides/slide276.xml"/><Relationship Id="rId317" Type="http://schemas.openxmlformats.org/officeDocument/2006/relationships/slide" Target="slides/slide31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219" Type="http://schemas.openxmlformats.org/officeDocument/2006/relationships/slide" Target="slides/slide213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8.xml"/><Relationship Id="rId230" Type="http://schemas.openxmlformats.org/officeDocument/2006/relationships/slide" Target="slides/slide224.xml"/><Relationship Id="rId235" Type="http://schemas.openxmlformats.org/officeDocument/2006/relationships/slide" Target="slides/slide229.xml"/><Relationship Id="rId251" Type="http://schemas.openxmlformats.org/officeDocument/2006/relationships/slide" Target="slides/slide245.xml"/><Relationship Id="rId256" Type="http://schemas.openxmlformats.org/officeDocument/2006/relationships/slide" Target="slides/slide250.xml"/><Relationship Id="rId277" Type="http://schemas.openxmlformats.org/officeDocument/2006/relationships/slide" Target="slides/slide271.xml"/><Relationship Id="rId298" Type="http://schemas.openxmlformats.org/officeDocument/2006/relationships/slide" Target="slides/slide292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72" Type="http://schemas.openxmlformats.org/officeDocument/2006/relationships/slide" Target="slides/slide266.xml"/><Relationship Id="rId293" Type="http://schemas.openxmlformats.org/officeDocument/2006/relationships/slide" Target="slides/slide287.xml"/><Relationship Id="rId302" Type="http://schemas.openxmlformats.org/officeDocument/2006/relationships/slide" Target="slides/slide296.xml"/><Relationship Id="rId307" Type="http://schemas.openxmlformats.org/officeDocument/2006/relationships/slide" Target="slides/slide301.xml"/><Relationship Id="rId323" Type="http://schemas.openxmlformats.org/officeDocument/2006/relationships/font" Target="fonts/font1.fntdata"/><Relationship Id="rId328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slide" Target="slides/slide189.xml"/><Relationship Id="rId209" Type="http://schemas.openxmlformats.org/officeDocument/2006/relationships/slide" Target="slides/slide203.xml"/><Relationship Id="rId190" Type="http://schemas.openxmlformats.org/officeDocument/2006/relationships/slide" Target="slides/slide184.xml"/><Relationship Id="rId204" Type="http://schemas.openxmlformats.org/officeDocument/2006/relationships/slide" Target="slides/slide198.xml"/><Relationship Id="rId220" Type="http://schemas.openxmlformats.org/officeDocument/2006/relationships/slide" Target="slides/slide214.xml"/><Relationship Id="rId225" Type="http://schemas.openxmlformats.org/officeDocument/2006/relationships/slide" Target="slides/slide219.xml"/><Relationship Id="rId241" Type="http://schemas.openxmlformats.org/officeDocument/2006/relationships/slide" Target="slides/slide235.xml"/><Relationship Id="rId246" Type="http://schemas.openxmlformats.org/officeDocument/2006/relationships/slide" Target="slides/slide240.xml"/><Relationship Id="rId267" Type="http://schemas.openxmlformats.org/officeDocument/2006/relationships/slide" Target="slides/slide261.xml"/><Relationship Id="rId288" Type="http://schemas.openxmlformats.org/officeDocument/2006/relationships/slide" Target="slides/slide282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262" Type="http://schemas.openxmlformats.org/officeDocument/2006/relationships/slide" Target="slides/slide256.xml"/><Relationship Id="rId283" Type="http://schemas.openxmlformats.org/officeDocument/2006/relationships/slide" Target="slides/slide277.xml"/><Relationship Id="rId313" Type="http://schemas.openxmlformats.org/officeDocument/2006/relationships/slide" Target="slides/slide307.xml"/><Relationship Id="rId318" Type="http://schemas.openxmlformats.org/officeDocument/2006/relationships/slide" Target="slides/slide312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10" Type="http://schemas.openxmlformats.org/officeDocument/2006/relationships/slide" Target="slides/slide204.xml"/><Relationship Id="rId215" Type="http://schemas.openxmlformats.org/officeDocument/2006/relationships/slide" Target="slides/slide209.xml"/><Relationship Id="rId236" Type="http://schemas.openxmlformats.org/officeDocument/2006/relationships/slide" Target="slides/slide230.xml"/><Relationship Id="rId257" Type="http://schemas.openxmlformats.org/officeDocument/2006/relationships/slide" Target="slides/slide251.xml"/><Relationship Id="rId278" Type="http://schemas.openxmlformats.org/officeDocument/2006/relationships/slide" Target="slides/slide272.xml"/><Relationship Id="rId26" Type="http://schemas.openxmlformats.org/officeDocument/2006/relationships/slide" Target="slides/slide20.xml"/><Relationship Id="rId231" Type="http://schemas.openxmlformats.org/officeDocument/2006/relationships/slide" Target="slides/slide225.xml"/><Relationship Id="rId252" Type="http://schemas.openxmlformats.org/officeDocument/2006/relationships/slide" Target="slides/slide246.xml"/><Relationship Id="rId273" Type="http://schemas.openxmlformats.org/officeDocument/2006/relationships/slide" Target="slides/slide267.xml"/><Relationship Id="rId294" Type="http://schemas.openxmlformats.org/officeDocument/2006/relationships/slide" Target="slides/slide288.xml"/><Relationship Id="rId308" Type="http://schemas.openxmlformats.org/officeDocument/2006/relationships/slide" Target="slides/slide302.xml"/><Relationship Id="rId329" Type="http://schemas.openxmlformats.org/officeDocument/2006/relationships/viewProps" Target="viewProps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Relationship Id="rId196" Type="http://schemas.openxmlformats.org/officeDocument/2006/relationships/slide" Target="slides/slide190.xml"/><Relationship Id="rId200" Type="http://schemas.openxmlformats.org/officeDocument/2006/relationships/slide" Target="slides/slide194.xml"/><Relationship Id="rId16" Type="http://schemas.openxmlformats.org/officeDocument/2006/relationships/slide" Target="slides/slide10.xml"/><Relationship Id="rId221" Type="http://schemas.openxmlformats.org/officeDocument/2006/relationships/slide" Target="slides/slide215.xml"/><Relationship Id="rId242" Type="http://schemas.openxmlformats.org/officeDocument/2006/relationships/slide" Target="slides/slide236.xml"/><Relationship Id="rId263" Type="http://schemas.openxmlformats.org/officeDocument/2006/relationships/slide" Target="slides/slide257.xml"/><Relationship Id="rId284" Type="http://schemas.openxmlformats.org/officeDocument/2006/relationships/slide" Target="slides/slide278.xml"/><Relationship Id="rId319" Type="http://schemas.openxmlformats.org/officeDocument/2006/relationships/slide" Target="slides/slide313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330" Type="http://schemas.openxmlformats.org/officeDocument/2006/relationships/theme" Target="theme/theme1.xml"/><Relationship Id="rId90" Type="http://schemas.openxmlformats.org/officeDocument/2006/relationships/slide" Target="slides/slide84.xml"/><Relationship Id="rId165" Type="http://schemas.openxmlformats.org/officeDocument/2006/relationships/slide" Target="slides/slide159.xml"/><Relationship Id="rId186" Type="http://schemas.openxmlformats.org/officeDocument/2006/relationships/slide" Target="slides/slide180.xml"/><Relationship Id="rId211" Type="http://schemas.openxmlformats.org/officeDocument/2006/relationships/slide" Target="slides/slide205.xml"/><Relationship Id="rId232" Type="http://schemas.openxmlformats.org/officeDocument/2006/relationships/slide" Target="slides/slide226.xml"/><Relationship Id="rId253" Type="http://schemas.openxmlformats.org/officeDocument/2006/relationships/slide" Target="slides/slide247.xml"/><Relationship Id="rId274" Type="http://schemas.openxmlformats.org/officeDocument/2006/relationships/slide" Target="slides/slide268.xml"/><Relationship Id="rId295" Type="http://schemas.openxmlformats.org/officeDocument/2006/relationships/slide" Target="slides/slide289.xml"/><Relationship Id="rId309" Type="http://schemas.openxmlformats.org/officeDocument/2006/relationships/slide" Target="slides/slide303.xml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Relationship Id="rId320" Type="http://schemas.openxmlformats.org/officeDocument/2006/relationships/slide" Target="slides/slide314.xml"/><Relationship Id="rId80" Type="http://schemas.openxmlformats.org/officeDocument/2006/relationships/slide" Target="slides/slide74.xml"/><Relationship Id="rId155" Type="http://schemas.openxmlformats.org/officeDocument/2006/relationships/slide" Target="slides/slide149.xml"/><Relationship Id="rId176" Type="http://schemas.openxmlformats.org/officeDocument/2006/relationships/slide" Target="slides/slide170.xml"/><Relationship Id="rId197" Type="http://schemas.openxmlformats.org/officeDocument/2006/relationships/slide" Target="slides/slide191.xml"/><Relationship Id="rId201" Type="http://schemas.openxmlformats.org/officeDocument/2006/relationships/slide" Target="slides/slide195.xml"/><Relationship Id="rId222" Type="http://schemas.openxmlformats.org/officeDocument/2006/relationships/slide" Target="slides/slide216.xml"/><Relationship Id="rId243" Type="http://schemas.openxmlformats.org/officeDocument/2006/relationships/slide" Target="slides/slide237.xml"/><Relationship Id="rId264" Type="http://schemas.openxmlformats.org/officeDocument/2006/relationships/slide" Target="slides/slide258.xml"/><Relationship Id="rId285" Type="http://schemas.openxmlformats.org/officeDocument/2006/relationships/slide" Target="slides/slide279.xml"/><Relationship Id="rId17" Type="http://schemas.openxmlformats.org/officeDocument/2006/relationships/slide" Target="slides/slide11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24" Type="http://schemas.openxmlformats.org/officeDocument/2006/relationships/slide" Target="slides/slide118.xml"/><Relationship Id="rId310" Type="http://schemas.openxmlformats.org/officeDocument/2006/relationships/slide" Target="slides/slide304.xml"/><Relationship Id="rId70" Type="http://schemas.openxmlformats.org/officeDocument/2006/relationships/slide" Target="slides/slide64.xml"/><Relationship Id="rId91" Type="http://schemas.openxmlformats.org/officeDocument/2006/relationships/slide" Target="slides/slide85.xml"/><Relationship Id="rId145" Type="http://schemas.openxmlformats.org/officeDocument/2006/relationships/slide" Target="slides/slide139.xml"/><Relationship Id="rId166" Type="http://schemas.openxmlformats.org/officeDocument/2006/relationships/slide" Target="slides/slide160.xml"/><Relationship Id="rId187" Type="http://schemas.openxmlformats.org/officeDocument/2006/relationships/slide" Target="slides/slide181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6.xml"/><Relationship Id="rId233" Type="http://schemas.openxmlformats.org/officeDocument/2006/relationships/slide" Target="slides/slide227.xml"/><Relationship Id="rId254" Type="http://schemas.openxmlformats.org/officeDocument/2006/relationships/slide" Target="slides/slide248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275" Type="http://schemas.openxmlformats.org/officeDocument/2006/relationships/slide" Target="slides/slide269.xml"/><Relationship Id="rId296" Type="http://schemas.openxmlformats.org/officeDocument/2006/relationships/slide" Target="slides/slide290.xml"/><Relationship Id="rId300" Type="http://schemas.openxmlformats.org/officeDocument/2006/relationships/slide" Target="slides/slide294.xml"/><Relationship Id="rId60" Type="http://schemas.openxmlformats.org/officeDocument/2006/relationships/slide" Target="slides/slide54.xml"/><Relationship Id="rId81" Type="http://schemas.openxmlformats.org/officeDocument/2006/relationships/slide" Target="slides/slide75.xml"/><Relationship Id="rId135" Type="http://schemas.openxmlformats.org/officeDocument/2006/relationships/slide" Target="slides/slide129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98" Type="http://schemas.openxmlformats.org/officeDocument/2006/relationships/slide" Target="slides/slide192.xml"/><Relationship Id="rId321" Type="http://schemas.openxmlformats.org/officeDocument/2006/relationships/slide" Target="slides/slide315.xml"/><Relationship Id="rId202" Type="http://schemas.openxmlformats.org/officeDocument/2006/relationships/slide" Target="slides/slide196.xml"/><Relationship Id="rId223" Type="http://schemas.openxmlformats.org/officeDocument/2006/relationships/slide" Target="slides/slide217.xml"/><Relationship Id="rId244" Type="http://schemas.openxmlformats.org/officeDocument/2006/relationships/slide" Target="slides/slide238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265" Type="http://schemas.openxmlformats.org/officeDocument/2006/relationships/slide" Target="slides/slide259.xml"/><Relationship Id="rId286" Type="http://schemas.openxmlformats.org/officeDocument/2006/relationships/slide" Target="slides/slide280.xml"/><Relationship Id="rId50" Type="http://schemas.openxmlformats.org/officeDocument/2006/relationships/slide" Target="slides/slide44.xml"/><Relationship Id="rId104" Type="http://schemas.openxmlformats.org/officeDocument/2006/relationships/slide" Target="slides/slide98.xml"/><Relationship Id="rId125" Type="http://schemas.openxmlformats.org/officeDocument/2006/relationships/slide" Target="slides/slide119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slide" Target="slides/slide182.xml"/><Relationship Id="rId311" Type="http://schemas.openxmlformats.org/officeDocument/2006/relationships/slide" Target="slides/slide305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13" Type="http://schemas.openxmlformats.org/officeDocument/2006/relationships/slide" Target="slides/slide207.xml"/><Relationship Id="rId234" Type="http://schemas.openxmlformats.org/officeDocument/2006/relationships/slide" Target="slides/slide22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55" Type="http://schemas.openxmlformats.org/officeDocument/2006/relationships/slide" Target="slides/slide249.xml"/><Relationship Id="rId276" Type="http://schemas.openxmlformats.org/officeDocument/2006/relationships/slide" Target="slides/slide270.xml"/><Relationship Id="rId297" Type="http://schemas.openxmlformats.org/officeDocument/2006/relationships/slide" Target="slides/slide291.xml"/><Relationship Id="rId40" Type="http://schemas.openxmlformats.org/officeDocument/2006/relationships/slide" Target="slides/slide34.xml"/><Relationship Id="rId115" Type="http://schemas.openxmlformats.org/officeDocument/2006/relationships/slide" Target="slides/slide109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301" Type="http://schemas.openxmlformats.org/officeDocument/2006/relationships/slide" Target="slides/slide295.xml"/><Relationship Id="rId322" Type="http://schemas.openxmlformats.org/officeDocument/2006/relationships/notesMaster" Target="notesMasters/notes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9" Type="http://schemas.openxmlformats.org/officeDocument/2006/relationships/slide" Target="slides/slide193.xml"/><Relationship Id="rId203" Type="http://schemas.openxmlformats.org/officeDocument/2006/relationships/slide" Target="slides/slide197.xml"/><Relationship Id="rId19" Type="http://schemas.openxmlformats.org/officeDocument/2006/relationships/slide" Target="slides/slide13.xml"/><Relationship Id="rId224" Type="http://schemas.openxmlformats.org/officeDocument/2006/relationships/slide" Target="slides/slide218.xml"/><Relationship Id="rId245" Type="http://schemas.openxmlformats.org/officeDocument/2006/relationships/slide" Target="slides/slide239.xml"/><Relationship Id="rId266" Type="http://schemas.openxmlformats.org/officeDocument/2006/relationships/slide" Target="slides/slide260.xml"/><Relationship Id="rId287" Type="http://schemas.openxmlformats.org/officeDocument/2006/relationships/slide" Target="slides/slide281.xml"/><Relationship Id="rId30" Type="http://schemas.openxmlformats.org/officeDocument/2006/relationships/slide" Target="slides/slide2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312" Type="http://schemas.openxmlformats.org/officeDocument/2006/relationships/slide" Target="slides/slide30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15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79935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5452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95197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9750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69982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5550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07087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28669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5277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96012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32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86533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9504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89194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4822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29993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3467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35879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“can do what” part is defined by an IAM role. An IAM role is a collection of</a:t>
            </a:r>
          </a:p>
          <a:p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permissions. Most of the time, to do any meaningful operations, you need more than</a:t>
            </a:r>
          </a:p>
          <a:p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permission. For example, to manage instances in a project, you need to create,</a:t>
            </a:r>
          </a:p>
          <a:p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delete, start, stop and change an instance. So the permissions are grouped together</a:t>
            </a:r>
          </a:p>
          <a:p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a role to make them easier to manage.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02903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you give a user, group, or service account a role on a specific element of the</a:t>
            </a:r>
          </a:p>
          <a:p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hierarchy, the resulting policy applies to the element you chose, as well as</a:t>
            </a:r>
          </a:p>
          <a:p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elements below it in the hierarchy.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19607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8911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2042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32238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1252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0886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84441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737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75733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827741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53688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88773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2115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68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78125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75847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79691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https://developers.google.com/apis-explorer/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039740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https://cloud.google.com/sdk/cloud-client-libraries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https://developers.google.com/api-client-library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282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15354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135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60946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4576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70084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833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46289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548637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251676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22366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11160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23103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642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634938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37853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95433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281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29443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06829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93973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45366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09446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45665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93429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58300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20833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49192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67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10264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0285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6134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6723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38895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of these are possible in a </a:t>
            </a:r>
            <a:r>
              <a:rPr lang="fr-FR" sz="1800" b="1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r>
              <a:rPr lang="fr-FR" sz="18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cluster </a:t>
            </a:r>
            <a:r>
              <a:rPr lang="fr-FR" sz="1800" b="1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fr-FR" sz="18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higher-level</a:t>
            </a:r>
            <a:r>
              <a:rPr lang="fr-FR" sz="1800" b="1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abstractions</a:t>
            </a:r>
            <a:endParaRPr b="1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44498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3882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3934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04680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11518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521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40002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72253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67189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523257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396271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50194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43094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464042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22221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17682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44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10096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66695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71294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99162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225040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79257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52169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68857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92736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48357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881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84695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18055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852862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03441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6217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93648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60579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40788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26522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94401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03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4284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69435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51276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68041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84558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09840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52175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70684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99917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556741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37326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224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91933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067689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79166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01498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968620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26410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70378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69112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040623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47313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74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9689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274035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292583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48540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97285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80710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93007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4715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3045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22956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34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fr-FR" sz="1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8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Nanoserviceis</a:t>
            </a:r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</a:t>
            </a:r>
            <a:r>
              <a:rPr lang="en-US" sz="18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antipatternwhere</a:t>
            </a:r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service is too fine-grained. A </a:t>
            </a:r>
            <a:r>
              <a:rPr lang="en-US" sz="18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nanoserviceis</a:t>
            </a:r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service whose overhead outweighs its utility.”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68861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946763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55331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07214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33681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00303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37158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7610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31011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51133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594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05360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47865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406785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2401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0910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35639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862177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44341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54123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4672805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744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09579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64568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29614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415087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45993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48238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13032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63711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8737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2518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702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1424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9930828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193398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069525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08044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1278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61358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7833888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126942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19363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971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140606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080081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471979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63386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324620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49010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512604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18390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69333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41315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901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63021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843670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2197089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92101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42085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646055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67795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976672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531624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83995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852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112513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23916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18000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7112974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352387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5550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523720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5883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19718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9212313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41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792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3227412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882683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3562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9117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65029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88962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311384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229474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410523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588850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324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998806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195740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737605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570224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3538335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39455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0795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3368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200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709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755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565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9226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367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https://goo.gl/wKy25P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87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946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402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797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9934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6459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1497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172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994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728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687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056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635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0518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5145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2005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2849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20530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2188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3087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5375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24155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28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8082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6955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8900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46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2678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9213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8474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1479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9857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3799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330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6435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2926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987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9124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3418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7568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9914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2561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9409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2648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82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0847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3585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7999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9986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8284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16735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6304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3607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7091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341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4934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82995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9644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400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83496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7963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4384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9152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5465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6741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77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">
  <p:cSld name="1_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s">
  <p:cSld name="Two conten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1"/>
          </p:nvPr>
        </p:nvSpPr>
        <p:spPr>
          <a:xfrm>
            <a:off x="457200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2"/>
          </p:nvPr>
        </p:nvSpPr>
        <p:spPr>
          <a:xfrm>
            <a:off x="4637856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">
  <p:cSld name="1_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21087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3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 l="18260" r="10397" b="48524"/>
          <a:stretch/>
        </p:blipFill>
        <p:spPr>
          <a:xfrm>
            <a:off x="0" y="4762"/>
            <a:ext cx="9144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5412" y="-171450"/>
            <a:ext cx="9280525" cy="756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0" descr="D:\Le sel en +\Realisations\TBWA\120117 Microelectronics\ST_Bloc marque_Qi_H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5878512"/>
            <a:ext cx="24479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685800" y="4201680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4800" b="1" dirty="0"/>
              <a:t>Google Cloud Platform</a:t>
            </a:r>
            <a:br>
              <a:rPr lang="en-US" sz="4800" b="1" dirty="0"/>
            </a:br>
            <a:r>
              <a:rPr lang="en-US" sz="4800" b="1" dirty="0"/>
              <a:t>Fundamentals</a:t>
            </a:r>
            <a:br>
              <a:rPr lang="en-US" sz="4800" b="1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2769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004B6-06A5-4ECF-B1F4-441F42F1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" y="1269242"/>
            <a:ext cx="9127392" cy="43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193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A95EF-5348-463F-95CA-F1502890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341"/>
            <a:ext cx="9144000" cy="48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391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88043-89BF-4B4A-A04C-9BCFD9FA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56819"/>
            <a:ext cx="9144000" cy="46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559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8E0DB-A5EF-47FC-B0D8-01782FE5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466"/>
            <a:ext cx="9144000" cy="46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917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B5B12-B7B0-4BF8-B105-390F0931C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874"/>
            <a:ext cx="9144000" cy="49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47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n-US" dirty="0"/>
              <a:t>Google Cloud Platform resource hierarchy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8111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E56E6-9308-427D-9DD9-764439D7D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3" y="863600"/>
            <a:ext cx="9109317" cy="4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906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D22A7D-7372-4988-B60E-63296054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543"/>
            <a:ext cx="9143999" cy="46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492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18688-4C3A-4C70-A76C-F5959C3D6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3895"/>
            <a:ext cx="9144000" cy="46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4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AAFACE-79B2-499F-9D24-FF2F646A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65199"/>
            <a:ext cx="9038163" cy="46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68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6CF6B6-86C6-4B21-975E-264135134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424" y="876731"/>
            <a:ext cx="9181424" cy="47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33CD6-DE91-41DF-B606-F6DD8D3CC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49915"/>
            <a:ext cx="9144001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251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5EA003-02E6-4D57-B86E-1EF18E47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72231"/>
            <a:ext cx="9144000" cy="47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71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364D9-8035-43EA-A8DB-B19C3EBF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531"/>
            <a:ext cx="9144000" cy="47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746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BF0317-FC0C-4BD7-8BAA-560BC4A7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370"/>
            <a:ext cx="9144000" cy="47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241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422547" y="4554442"/>
            <a:ext cx="8298906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n-US" sz="4400" b="1" dirty="0"/>
              <a:t>Identity and Access Management (IAM)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33349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1D37E-58FF-415E-8289-FEF0C001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" y="1302417"/>
            <a:ext cx="9101898" cy="40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982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B4768A-C2E7-4691-A201-3422B142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999"/>
            <a:ext cx="9144000" cy="41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990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9AD90-F487-41AA-AAA7-24C35A24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0" y="1168400"/>
            <a:ext cx="9144930" cy="45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6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A3C90-71A6-4495-B4F2-C52D65EC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7" y="965201"/>
            <a:ext cx="9147627" cy="49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64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3AA502-9868-4E76-91E5-C82D7E05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50249"/>
            <a:ext cx="9144737" cy="475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64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F7AC-E225-4BF4-9C93-CCFF8ED1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60" y="1183958"/>
            <a:ext cx="9162460" cy="41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5B45A4-FA9E-4AC8-9CF3-45E2EC24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3085"/>
            <a:ext cx="9139426" cy="44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391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D894E7-8A24-4F75-AB4D-CCE5372A2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520"/>
            <a:ext cx="9144000" cy="47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76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822CC-A849-4A92-8531-0872983A6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63" y="1118725"/>
            <a:ext cx="9157263" cy="42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26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963953-2C06-4D8B-934F-5C831E6E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1" y="1021562"/>
            <a:ext cx="9103709" cy="43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1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B89880-4684-4CE6-9EBC-D0700A03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810"/>
            <a:ext cx="9144000" cy="43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805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D6E7F6-587C-431B-B8CB-731AAC682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16" y="838745"/>
            <a:ext cx="9153716" cy="4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937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186C2-770A-4806-96AC-BE656137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" y="1086475"/>
            <a:ext cx="9128878" cy="425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893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EFD762-863E-4673-8976-A4F32C11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531"/>
            <a:ext cx="9143999" cy="47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623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n-US" sz="4400" b="1" dirty="0"/>
              <a:t>Interacting with Google Cloud Platform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42127966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9DD5A2-A7B9-4543-B9A0-EE063D58A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" y="827337"/>
            <a:ext cx="9110910" cy="467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664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91FD06-E438-489D-9342-C0D49E31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41" y="1237944"/>
            <a:ext cx="854511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33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E6042D-FFA4-4DEC-8ADA-4EE5CB27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982"/>
            <a:ext cx="91440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807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70BA4-EF7F-45B3-9181-83AD39D5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4" y="1304628"/>
            <a:ext cx="8535591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485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C7F6D-0E44-4AA4-A5AB-50D2281F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3868"/>
            <a:ext cx="9144000" cy="40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792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3A665-76FC-4F9F-A62B-6E9A4104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7" y="936151"/>
            <a:ext cx="9150077" cy="44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767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5C7E5-CCF3-4531-93FC-C3A5DFB3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61260"/>
            <a:ext cx="9144001" cy="43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40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1600200"/>
            <a:ext cx="9144000" cy="252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fr-FR" sz="5400" b="1" dirty="0"/>
              <a:t>Google </a:t>
            </a:r>
            <a:r>
              <a:rPr lang="fr-FR" sz="5400" b="1" dirty="0" err="1"/>
              <a:t>Kubernetes</a:t>
            </a:r>
            <a:r>
              <a:rPr lang="fr-FR" sz="5400" b="1" dirty="0"/>
              <a:t> Engine </a:t>
            </a:r>
            <a:br>
              <a:rPr lang="fr-FR" sz="5400" b="1" dirty="0"/>
            </a:br>
            <a:r>
              <a:rPr lang="fr-FR" sz="5400" b="1" dirty="0"/>
              <a:t>(GKE)</a:t>
            </a:r>
          </a:p>
        </p:txBody>
      </p:sp>
    </p:spTree>
    <p:extLst>
      <p:ext uri="{BB962C8B-B14F-4D97-AF65-F5344CB8AC3E}">
        <p14:creationId xmlns:p14="http://schemas.microsoft.com/office/powerpoint/2010/main" val="616202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1852862"/>
            <a:ext cx="9144000" cy="220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br>
              <a:rPr lang="fr-FR" b="1" dirty="0"/>
            </a:br>
            <a:r>
              <a:rPr lang="fr-FR" b="1" dirty="0" err="1"/>
              <a:t>Introducing</a:t>
            </a:r>
            <a:r>
              <a:rPr lang="fr-FR" b="1" dirty="0"/>
              <a:t> Containers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22E15-F503-4D50-8A56-5F27A195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434"/>
            <a:ext cx="9144000" cy="53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594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2961B0-1047-4333-A8FD-30D98D09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84" y="872258"/>
            <a:ext cx="9144000" cy="511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437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59C29-1281-4D4A-83B8-31158DB6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879"/>
            <a:ext cx="9144000" cy="48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808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F0A47-D5BF-4B2D-B2C4-D09B4A55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3306"/>
            <a:ext cx="9144000" cy="45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7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2E0A43-5C4B-4097-BCB6-2F11B348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5522"/>
            <a:ext cx="9144000" cy="511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783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4D12FE-A9D9-4A33-8DD7-83B193DE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813"/>
            <a:ext cx="9143999" cy="46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919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3CE2F-6FCA-4CE5-AA40-0774272C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823"/>
            <a:ext cx="9144000" cy="4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00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E784A-47B6-4A44-B468-FDF1E3F8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7727"/>
            <a:ext cx="9147031" cy="554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3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EF374B-8BC4-4F5A-A64C-D33FDBEEA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874"/>
            <a:ext cx="9144000" cy="56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060DE-0571-4314-AFA4-7DB4F329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90180"/>
            <a:ext cx="8992855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68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54990F-64A7-45BC-86B7-A292A4DA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1005"/>
            <a:ext cx="9144000" cy="57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921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EC203C-083A-41E8-A703-CA46C04DB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0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02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8807C2-3D96-45A3-840E-6E97915E7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" y="39574"/>
            <a:ext cx="8067875" cy="68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577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1BEDBA-CB1F-4D4F-800F-0550A773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48127"/>
            <a:ext cx="8543260" cy="67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366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9104F-0C7F-41AE-9B4C-227D117C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0563"/>
            <a:ext cx="9144000" cy="4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0CA09F4-DE5A-4783-878C-3995C1691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6" y="1215188"/>
            <a:ext cx="9106986" cy="44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710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A74E-0F8C-4F6E-ACD7-0540EAEB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491"/>
            <a:ext cx="9144000" cy="47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273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2141622"/>
            <a:ext cx="9144000" cy="229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br>
              <a:rPr lang="fr-FR" b="1" dirty="0"/>
            </a:br>
            <a:r>
              <a:rPr lang="fr-FR" b="1" dirty="0" err="1"/>
              <a:t>Introducing</a:t>
            </a:r>
            <a:r>
              <a:rPr lang="fr-FR" b="1" dirty="0"/>
              <a:t> </a:t>
            </a:r>
            <a:r>
              <a:rPr lang="fr-FR" b="1" dirty="0" err="1"/>
              <a:t>Kubernetes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598877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F7EAB7-051F-4A97-8C87-93E4F9EF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345"/>
            <a:ext cx="9144000" cy="45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620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ACD36-69C8-4223-AC58-151BF42B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604"/>
            <a:ext cx="9144000" cy="5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84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BE711-FCF1-4ABB-8A3D-C59B3C0E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555"/>
            <a:ext cx="9144000" cy="35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34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AC489-6C1D-4234-B14D-6922A7A7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8053"/>
            <a:ext cx="9113169" cy="53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8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80DC6-4B02-4269-B8B3-81E025D0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150"/>
            <a:ext cx="9144000" cy="46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7450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44E49-214C-47C6-81FC-0FA7C900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289"/>
            <a:ext cx="9144000" cy="524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54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32471-9F67-492B-9E06-4E988ABD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834" y="689811"/>
            <a:ext cx="9184834" cy="54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2105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3723A-35AD-4A30-8C7C-58EE756D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96" y="637953"/>
            <a:ext cx="9150396" cy="52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8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685800" y="213937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5400" b="1" dirty="0" err="1"/>
              <a:t>Compute</a:t>
            </a:r>
            <a:r>
              <a:rPr lang="fr-FR" sz="5400" b="1" dirty="0"/>
              <a:t> services</a:t>
            </a:r>
            <a:endParaRPr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5C000-8D80-422F-B19B-AE63CB3F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7590"/>
            <a:ext cx="9109308" cy="15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27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789B3-FD32-4AAF-B2C0-6397B9C58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" y="737938"/>
            <a:ext cx="9119491" cy="53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53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D585DF-3657-4546-A88E-7A2537CE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" y="729258"/>
            <a:ext cx="9139819" cy="51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880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022A0-A6F8-418C-BDEB-408485D4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330"/>
            <a:ext cx="9144001" cy="607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26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A865B4-DBA7-49B8-AA15-C1061770D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7543"/>
            <a:ext cx="9144000" cy="49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693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928030-9137-424E-8B19-C8036430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581"/>
            <a:ext cx="9144001" cy="57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526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0A3A3-D0BF-48B0-8831-BFAB34962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" y="923575"/>
            <a:ext cx="913575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309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24B42A-CBB2-4660-9720-9200DF7B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100"/>
            <a:ext cx="9144000" cy="50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956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5002F6-0550-46A6-BC11-75F9E3BB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" y="885470"/>
            <a:ext cx="908811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812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3E1E3-26B7-4C48-8403-F57009BB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" y="937865"/>
            <a:ext cx="9116697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03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089800-F6CE-4591-81BC-5A1114E3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864"/>
            <a:ext cx="9143999" cy="51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5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1763973" y="410415"/>
            <a:ext cx="56160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 IaaS to PaaS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27548-660B-4AC1-B635-F0FF0AE3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4522"/>
            <a:ext cx="9144000" cy="49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952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36AAF5-9E53-4493-A49A-9EBD52673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362"/>
            <a:ext cx="91440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22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678EB-E737-4357-BBE8-928B7248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" y="842601"/>
            <a:ext cx="912622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759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6954D-ACC7-48A4-A855-E891CE6D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7301"/>
            <a:ext cx="9144000" cy="44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1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B8E9F-34DF-466A-84A7-A32AD4513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85470"/>
            <a:ext cx="9144000" cy="52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07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AACCB-6A8D-4888-B61F-B4813241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630"/>
            <a:ext cx="9144000" cy="44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511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DFD03-44DA-42BE-87FC-6158A2BE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2478"/>
            <a:ext cx="9144000" cy="50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414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1937084"/>
            <a:ext cx="9144000" cy="201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/>
            <a:br>
              <a:rPr lang="fr-FR" sz="4800" b="1" dirty="0"/>
            </a:br>
            <a:r>
              <a:rPr lang="fr-FR" sz="4800" b="1" dirty="0" err="1"/>
              <a:t>Introducing</a:t>
            </a:r>
            <a:r>
              <a:rPr lang="fr-FR" sz="4800" b="1" dirty="0"/>
              <a:t> Google </a:t>
            </a:r>
            <a:r>
              <a:rPr lang="fr-FR" sz="4800" b="1" dirty="0" err="1"/>
              <a:t>Kubernetes</a:t>
            </a:r>
            <a:r>
              <a:rPr lang="fr-FR" sz="4800" b="1" dirty="0"/>
              <a:t> Engine</a:t>
            </a:r>
          </a:p>
        </p:txBody>
      </p:sp>
    </p:spTree>
    <p:extLst>
      <p:ext uri="{BB962C8B-B14F-4D97-AF65-F5344CB8AC3E}">
        <p14:creationId xmlns:p14="http://schemas.microsoft.com/office/powerpoint/2010/main" val="21917580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274C1-5C3D-4380-A048-F39C92E5A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097"/>
            <a:ext cx="9144000" cy="4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731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58835-AA6B-4A5C-A2DF-724285D3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0259"/>
            <a:ext cx="9144001" cy="55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40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30077-CC16-47D9-9980-D1B155D7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" y="476971"/>
            <a:ext cx="9089700" cy="59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1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1583141" y="209099"/>
            <a:ext cx="58958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IaaS to PaaS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E3AF7-06CD-41EE-9099-46E92E962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0" y="1405719"/>
            <a:ext cx="9142058" cy="49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73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902094-B127-4956-9BA5-3A1A26C71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811"/>
            <a:ext cx="9144000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766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F893AE-6C9E-42D0-91BB-20A8CC9D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299"/>
            <a:ext cx="9144000" cy="404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62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C196D8-EB75-4A4D-8F02-582B1BCB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265"/>
            <a:ext cx="9144000" cy="48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397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2FFD1-BF66-42B4-B0AD-3B6DD722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9882"/>
            <a:ext cx="9144000" cy="51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813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4DDBA1-2923-434F-A49A-EB0F2603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641"/>
            <a:ext cx="9144000" cy="59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004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7F531-0873-4B6C-A4B0-B91B1B00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2" y="430249"/>
            <a:ext cx="8964276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671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FA2E65-014F-49E9-B293-F85DFD61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62526"/>
            <a:ext cx="9159811" cy="47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57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0" y="2658980"/>
            <a:ext cx="9144000" cy="18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5400" b="1" dirty="0" err="1"/>
              <a:t>Lab</a:t>
            </a:r>
            <a:r>
              <a:rPr lang="fr-FR" sz="5400" b="1" dirty="0"/>
              <a:t>: </a:t>
            </a:r>
            <a:r>
              <a:rPr lang="fr-FR" sz="5400" b="1" dirty="0" err="1"/>
              <a:t>Creating</a:t>
            </a:r>
            <a:r>
              <a:rPr lang="fr-FR" sz="5400" b="1" dirty="0"/>
              <a:t> a GKE Cluster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3741066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2286000"/>
            <a:ext cx="9144000" cy="202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fr-FR" sz="5400" b="1" dirty="0"/>
              <a:t>Forget Containers, </a:t>
            </a:r>
            <a:r>
              <a:rPr lang="fr-FR" sz="5400" b="1" dirty="0" err="1"/>
              <a:t>Meet</a:t>
            </a:r>
            <a:r>
              <a:rPr lang="fr-FR" sz="5400" b="1" dirty="0"/>
              <a:t> </a:t>
            </a:r>
            <a:r>
              <a:rPr lang="fr-FR" sz="5400" b="1" dirty="0" err="1"/>
              <a:t>Pods</a:t>
            </a:r>
            <a:r>
              <a:rPr lang="fr-FR" sz="5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08592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AD44D6-652C-4D8B-8A9D-FC5FE71B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101"/>
            <a:ext cx="9107656" cy="50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IaaS to PaaS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4932E-6986-4E9E-A1F0-0AA178271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958"/>
            <a:ext cx="9144000" cy="53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42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85E7-E687-43FA-B5DB-42BB660FE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60" y="811544"/>
            <a:ext cx="9176759" cy="50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117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4FE3F-9190-476F-8052-2C9BD9B9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20" y="990259"/>
            <a:ext cx="884996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8817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CB4F55-63FA-4B2F-8973-FF9D6195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3626"/>
            <a:ext cx="9144000" cy="46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05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008E4-9E4D-4CD4-A483-3DADF2BF5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022"/>
            <a:ext cx="9144000" cy="45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8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CCBE6-0A68-4D9C-9D3F-B4D4CD117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091"/>
            <a:ext cx="9144000" cy="49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955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E77C1-3D88-4FDD-931F-9EDA9C3F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799733"/>
            <a:ext cx="899285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467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B5AC04-7552-4DBC-AF06-F3FB84FE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595"/>
            <a:ext cx="9144000" cy="58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295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44BB1-3722-43F0-80F1-34B359007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176"/>
            <a:ext cx="9144000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0580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E7143-2F36-47B2-9399-E972C936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561"/>
            <a:ext cx="9075682" cy="55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3157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7016C-C67E-4811-B1B6-3804B40A9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917"/>
            <a:ext cx="9145912" cy="54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4000" b="1" dirty="0"/>
              <a:t>Agenda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9A9E3E-EC37-40BC-92C3-7FA6C5C572AA}"/>
              </a:ext>
            </a:extLst>
          </p:cNvPr>
          <p:cNvSpPr/>
          <p:nvPr/>
        </p:nvSpPr>
        <p:spPr>
          <a:xfrm>
            <a:off x="0" y="1121600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1- Introduction to Google Cloud Platform</a:t>
            </a:r>
          </a:p>
          <a:p>
            <a:r>
              <a:rPr lang="fr-FR" sz="2000" dirty="0"/>
              <a:t>2- </a:t>
            </a:r>
            <a:r>
              <a:rPr lang="fr-FR" sz="2000" dirty="0" err="1"/>
              <a:t>Compute</a:t>
            </a:r>
            <a:endParaRPr lang="fr-FR" sz="2000" dirty="0"/>
          </a:p>
          <a:p>
            <a:r>
              <a:rPr lang="fr-FR" sz="2000" dirty="0"/>
              <a:t>3- Storage</a:t>
            </a:r>
          </a:p>
          <a:p>
            <a:r>
              <a:rPr lang="fr-FR" sz="2000" dirty="0"/>
              <a:t>4- Networking</a:t>
            </a:r>
          </a:p>
          <a:p>
            <a:r>
              <a:rPr lang="fr-FR" sz="2000" dirty="0"/>
              <a:t>5- Building for “Cloud 3.0”</a:t>
            </a:r>
          </a:p>
          <a:p>
            <a:r>
              <a:rPr lang="fr-FR" sz="2000" dirty="0"/>
              <a:t>6- Machine Learning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7- Virtual </a:t>
            </a:r>
            <a:r>
              <a:rPr lang="fr-FR" sz="2000" dirty="0" err="1"/>
              <a:t>Private</a:t>
            </a:r>
            <a:r>
              <a:rPr lang="fr-FR" sz="2000" dirty="0"/>
              <a:t> Cloud (VPC) Network</a:t>
            </a:r>
          </a:p>
          <a:p>
            <a:r>
              <a:rPr lang="fr-FR" sz="2000" dirty="0"/>
              <a:t>8- </a:t>
            </a:r>
            <a:r>
              <a:rPr lang="fr-FR" sz="2000" dirty="0" err="1"/>
              <a:t>Compute</a:t>
            </a:r>
            <a:r>
              <a:rPr lang="fr-FR" sz="2000" dirty="0"/>
              <a:t> Engine</a:t>
            </a:r>
          </a:p>
          <a:p>
            <a:r>
              <a:rPr lang="fr-FR" sz="2000" dirty="0"/>
              <a:t>9- </a:t>
            </a:r>
            <a:r>
              <a:rPr lang="fr-FR" sz="2000" dirty="0" err="1"/>
              <a:t>Compute</a:t>
            </a:r>
            <a:r>
              <a:rPr lang="fr-FR" sz="2000" dirty="0"/>
              <a:t> Engine</a:t>
            </a:r>
          </a:p>
          <a:p>
            <a:r>
              <a:rPr lang="fr-FR" sz="2000" dirty="0"/>
              <a:t>10- Important VPC </a:t>
            </a:r>
            <a:r>
              <a:rPr lang="fr-FR" sz="2000" dirty="0" err="1"/>
              <a:t>capabilities</a:t>
            </a:r>
            <a:endParaRPr lang="fr-FR" sz="2000" dirty="0"/>
          </a:p>
          <a:p>
            <a:r>
              <a:rPr lang="fr-FR" sz="2000" dirty="0"/>
              <a:t>11- Google Cloud Platform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  <a:r>
              <a:rPr lang="fr-FR" sz="2000" dirty="0" err="1"/>
              <a:t>hierarchy</a:t>
            </a:r>
            <a:endParaRPr lang="fr-FR" sz="2000" dirty="0"/>
          </a:p>
          <a:p>
            <a:r>
              <a:rPr lang="fr-FR" sz="2000" dirty="0"/>
              <a:t>12- Identity and Access Management (IAM)</a:t>
            </a:r>
          </a:p>
          <a:p>
            <a:r>
              <a:rPr lang="fr-FR" sz="2000" dirty="0"/>
              <a:t>13- </a:t>
            </a:r>
            <a:r>
              <a:rPr lang="fr-FR" sz="2000" dirty="0" err="1"/>
              <a:t>Interacting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Google Cloud Platform</a:t>
            </a:r>
          </a:p>
          <a:p>
            <a:r>
              <a:rPr lang="fr-FR" sz="2000" dirty="0"/>
              <a:t>14- Google </a:t>
            </a:r>
            <a:r>
              <a:rPr lang="fr-FR" sz="2000" dirty="0" err="1"/>
              <a:t>Kubernetes</a:t>
            </a:r>
            <a:r>
              <a:rPr lang="fr-FR" sz="2000" dirty="0"/>
              <a:t> Engine (GKE)</a:t>
            </a:r>
          </a:p>
        </p:txBody>
      </p:sp>
    </p:spTree>
    <p:extLst>
      <p:ext uri="{BB962C8B-B14F-4D97-AF65-F5344CB8AC3E}">
        <p14:creationId xmlns:p14="http://schemas.microsoft.com/office/powerpoint/2010/main" val="3583244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153C7-4ED4-48A0-9BFA-F19FC630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9783"/>
            <a:ext cx="9114314" cy="42243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F5BB17-EC08-454F-9FDD-B5F24D6E1319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IaaS to PaaS</a:t>
            </a:r>
          </a:p>
        </p:txBody>
      </p:sp>
    </p:spTree>
    <p:extLst>
      <p:ext uri="{BB962C8B-B14F-4D97-AF65-F5344CB8AC3E}">
        <p14:creationId xmlns:p14="http://schemas.microsoft.com/office/powerpoint/2010/main" val="372286919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F33589-F22F-4F17-B8ED-0D0D173A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7275"/>
            <a:ext cx="9144000" cy="47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03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2081463"/>
            <a:ext cx="9144000" cy="181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sz="6000" b="1" dirty="0"/>
              <a:t>The Anatomy of a Cluster</a:t>
            </a:r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113947068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73B229-E19E-4B14-8E1E-58310F35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561"/>
            <a:ext cx="9144000" cy="46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766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B46AF-B2CA-4BCE-9526-5BB330E6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662"/>
            <a:ext cx="9144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390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C618E-7D0D-414B-960C-B942A723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786"/>
            <a:ext cx="9144000" cy="54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361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DB4A8-BEDC-4A27-A5B7-7EF00EEE2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0163"/>
            <a:ext cx="9144000" cy="56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836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87067A-A426-49A6-9D2D-8F9EA7D0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9" y="737812"/>
            <a:ext cx="8973802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7969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A16DA1-A6EC-4953-8440-A603AD6B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" y="713996"/>
            <a:ext cx="9135750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225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F87BE-AF6A-4FF4-A0D7-E29AD3AE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" y="756864"/>
            <a:ext cx="912622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792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2490537"/>
            <a:ext cx="9144000" cy="184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fr-FR" sz="4800" b="1" dirty="0" err="1"/>
              <a:t>ReplicaSets</a:t>
            </a:r>
            <a:r>
              <a:rPr lang="fr-FR" sz="4800" b="1" dirty="0"/>
              <a:t> and </a:t>
            </a:r>
            <a:r>
              <a:rPr lang="fr-FR" sz="4800" b="1" dirty="0" err="1"/>
              <a:t>Deployments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3315006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85CF1-15C8-4BF9-AA8A-84BA056A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553"/>
            <a:ext cx="9144000" cy="55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218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12213C-BBDE-4A6D-9C03-86ABBB111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37808"/>
            <a:ext cx="9119239" cy="47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49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957219-7868-49C3-AD0A-78A3E68F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535"/>
            <a:ext cx="9015663" cy="58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5860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D7FD1-4C13-4713-9EC9-D7274775E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968"/>
            <a:ext cx="9144000" cy="46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497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22F07C-3032-4A1A-B262-F71E1857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8" y="709448"/>
            <a:ext cx="9109591" cy="541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2217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DEDB0-F3A8-4C41-8D34-008CEB3A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4809"/>
            <a:ext cx="9144000" cy="54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9687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E1ED8C-5F4B-44E5-91E5-FA6449BFF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4185"/>
            <a:ext cx="9144000" cy="480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4135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316A5B-E9E6-4DD8-BAC0-79F32CFB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004"/>
            <a:ext cx="9144000" cy="46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307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FD289-A2AF-4327-9B50-8E50246C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3" y="401053"/>
            <a:ext cx="9150543" cy="59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5867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ECF18-65B5-433B-AEC0-0804551F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148"/>
            <a:ext cx="9144000" cy="44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9547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F2C2B-018F-4A8B-8681-70C5A85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" y="828312"/>
            <a:ext cx="913575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7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B916E-F112-44F7-A588-5FD7E84A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800"/>
            <a:ext cx="9144001" cy="65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534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F7BE81-D795-4C6D-8635-653B052B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937"/>
            <a:ext cx="9131033" cy="538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53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48EFF1-BCC5-4D36-9FA0-7396511BF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1464"/>
            <a:ext cx="9144000" cy="51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4606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2610853"/>
            <a:ext cx="9144000" cy="15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fr-FR" sz="6000" b="1" dirty="0" err="1"/>
              <a:t>Accessing</a:t>
            </a:r>
            <a:r>
              <a:rPr lang="fr-FR" sz="6000" b="1" dirty="0"/>
              <a:t>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2974055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A75FA-FD37-4F1C-8880-3CEF478CD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4" y="1033128"/>
            <a:ext cx="910717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740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039D1-619F-4A51-B7A0-E6978BCB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769"/>
            <a:ext cx="9108292" cy="55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972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BEB0AE-7384-4C3C-AF9B-B61485BC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63"/>
            <a:ext cx="9144000" cy="40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634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619083-E91B-4FA1-B26B-ABCEB7E0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3" y="737812"/>
            <a:ext cx="9021434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498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537A5-8F1B-4571-A14A-6D8C9444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1215"/>
            <a:ext cx="9144000" cy="53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84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2598821"/>
            <a:ext cx="9144000" cy="138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fr-FR" sz="5400" b="1" dirty="0"/>
              <a:t>Volume Abstractions</a:t>
            </a:r>
          </a:p>
        </p:txBody>
      </p:sp>
    </p:spTree>
    <p:extLst>
      <p:ext uri="{BB962C8B-B14F-4D97-AF65-F5344CB8AC3E}">
        <p14:creationId xmlns:p14="http://schemas.microsoft.com/office/powerpoint/2010/main" val="11345808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3A823-8ED7-475F-9F3F-8EF9EA64B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8443"/>
            <a:ext cx="9144000" cy="44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08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B36E7-A356-401D-9907-51E651F1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573"/>
            <a:ext cx="9144000" cy="48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3385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170750-9DB7-4EAB-9A23-61D30CDB2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2691"/>
            <a:ext cx="9144000" cy="50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019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140DAC-7341-4F24-B3BB-FC694BFD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474"/>
            <a:ext cx="9144000" cy="47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723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B81F1-1284-4860-892E-343298F3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3979"/>
            <a:ext cx="9145894" cy="53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89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0C44B-C47B-4313-A9CC-AE457FCD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727"/>
            <a:ext cx="9138470" cy="55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0607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F8B313-A67B-4306-9A07-7F657E03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1303"/>
            <a:ext cx="9144000" cy="51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832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D5923D-36A7-4B87-A45C-E5322B77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606"/>
            <a:ext cx="9047747" cy="57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692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F126A-4ADB-4E47-9DD7-97B9BA35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" y="780680"/>
            <a:ext cx="9126224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316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685800" y="2877177"/>
            <a:ext cx="7772400" cy="11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fr-FR" sz="6000" b="1" dirty="0" err="1"/>
              <a:t>Load</a:t>
            </a:r>
            <a:r>
              <a:rPr lang="fr-FR" sz="6000" b="1" dirty="0"/>
              <a:t> Balancing</a:t>
            </a:r>
          </a:p>
        </p:txBody>
      </p:sp>
    </p:spTree>
    <p:extLst>
      <p:ext uri="{BB962C8B-B14F-4D97-AF65-F5344CB8AC3E}">
        <p14:creationId xmlns:p14="http://schemas.microsoft.com/office/powerpoint/2010/main" val="164321791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7D9104-E276-4C44-AE1E-8D6F72D0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754"/>
            <a:ext cx="9160754" cy="53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0667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9955D-5F70-4BB0-AF8F-2A603A67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7" y="466557"/>
            <a:ext cx="9089843" cy="58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16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96B75-AB37-4FF9-9898-E22567CF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" y="2095950"/>
            <a:ext cx="9069066" cy="303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DCA1DD-7BEC-4AFA-9E7A-5EF65A57E6CA}"/>
              </a:ext>
            </a:extLst>
          </p:cNvPr>
          <p:cNvSpPr/>
          <p:nvPr/>
        </p:nvSpPr>
        <p:spPr>
          <a:xfrm>
            <a:off x="2202601" y="517098"/>
            <a:ext cx="47387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fr-FR" sz="4800" b="1" dirty="0">
                <a:latin typeface="Calibri" panose="020F0502020204030204" pitchFamily="34" charset="0"/>
                <a:cs typeface="Calibri" panose="020F0502020204030204" pitchFamily="34" charset="0"/>
              </a:rPr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4173171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BC4FE-11A4-4883-A73B-DE343179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9330"/>
            <a:ext cx="9144000" cy="40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356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97819" y="3288632"/>
            <a:ext cx="7772400" cy="11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fr-FR" sz="6600" b="1" dirty="0" err="1"/>
              <a:t>Ingress</a:t>
            </a:r>
            <a:endParaRPr lang="fr-FR" sz="6600" b="1" dirty="0"/>
          </a:p>
        </p:txBody>
      </p:sp>
    </p:spTree>
    <p:extLst>
      <p:ext uri="{BB962C8B-B14F-4D97-AF65-F5344CB8AC3E}">
        <p14:creationId xmlns:p14="http://schemas.microsoft.com/office/powerpoint/2010/main" val="69035390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11008-FB84-40C9-941E-E1E7CF1C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4253"/>
            <a:ext cx="9144000" cy="35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704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D11A0A-3E35-4120-A004-773919408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8460"/>
            <a:ext cx="9144001" cy="600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5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9EA2B-23DD-44CB-905D-62D1C82B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2" y="704470"/>
            <a:ext cx="8964276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1164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8A5BF-4EF9-47D5-B1D8-D6FD2EB89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17"/>
            <a:ext cx="9143999" cy="63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935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BDD69-8DD5-410F-92DD-083E3411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076"/>
            <a:ext cx="9143999" cy="57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376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AE035C-6CC4-4A8F-9280-9156B6FEC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283"/>
            <a:ext cx="9144000" cy="58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3798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288758" y="2877177"/>
            <a:ext cx="8386010" cy="11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/>
            <a:r>
              <a:rPr lang="fr-FR" sz="5400" b="1" dirty="0" err="1"/>
              <a:t>StatefulSets</a:t>
            </a:r>
            <a:r>
              <a:rPr lang="fr-FR" sz="5400" b="1" dirty="0"/>
              <a:t> and </a:t>
            </a:r>
            <a:r>
              <a:rPr lang="fr-FR" sz="5400" b="1" dirty="0" err="1"/>
              <a:t>DaemonSets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1899428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28AF5-8170-4A29-85A2-9198053E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775917"/>
            <a:ext cx="8992855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4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6D83D-4C5E-4293-B41A-167C72D5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149"/>
            <a:ext cx="9144000" cy="53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3346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B67068-1052-4A41-B67A-03A27E35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126" y="657727"/>
            <a:ext cx="9022663" cy="54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090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F855E-A3A6-4350-B836-EC0218D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042"/>
            <a:ext cx="9144000" cy="57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3286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2877177"/>
            <a:ext cx="7772400" cy="11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fr-FR" sz="5400" b="1" dirty="0"/>
              <a:t>Horizontal </a:t>
            </a:r>
            <a:r>
              <a:rPr lang="fr-FR" sz="5400" b="1" dirty="0" err="1"/>
              <a:t>Pod</a:t>
            </a:r>
            <a:r>
              <a:rPr lang="fr-FR" sz="5400" b="1" dirty="0"/>
              <a:t> </a:t>
            </a:r>
            <a:r>
              <a:rPr lang="fr-FR" sz="5400" b="1" dirty="0" err="1"/>
              <a:t>Autoscaler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171043880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E85FDF-0818-4739-969E-E4DBBA6F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991"/>
            <a:ext cx="9144000" cy="528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2068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546D0-D9D9-457E-B596-789F661F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" y="1080760"/>
            <a:ext cx="9040487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5993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32E1BC-8564-4E4D-9D95-371E830D1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57" y="736016"/>
            <a:ext cx="9056219" cy="54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745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801E0-77F8-4481-854F-8A2FCB0D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1" y="517758"/>
            <a:ext cx="8839200" cy="58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4241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6C4C9-4743-498B-B0B1-24377B18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6" y="785443"/>
            <a:ext cx="864990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7304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37C84-4D51-477E-840B-517B888C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2" y="577516"/>
            <a:ext cx="8962570" cy="56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145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D92FD-48C1-421A-BC6F-866A3BC62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8285"/>
            <a:ext cx="8977927" cy="55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0D3C1-5070-4DD9-8CC8-719DF339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907"/>
            <a:ext cx="9144000" cy="55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98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288758" y="2877177"/>
            <a:ext cx="8578516" cy="11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/>
            <a:r>
              <a:rPr lang="fr-FR" sz="5400" b="1" dirty="0"/>
              <a:t>Label </a:t>
            </a:r>
            <a:r>
              <a:rPr lang="fr-FR" sz="5400" b="1" dirty="0" err="1"/>
              <a:t>Selectors</a:t>
            </a:r>
            <a:r>
              <a:rPr lang="fr-FR" sz="5400" b="1" dirty="0"/>
              <a:t> on </a:t>
            </a:r>
            <a:r>
              <a:rPr lang="fr-FR" sz="5400" b="1" dirty="0" err="1"/>
              <a:t>Kubernetes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01163604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B8252-90FA-4D6C-BFF9-852EA428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120"/>
            <a:ext cx="9144000" cy="29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6343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650F6-BACE-4C93-8A7D-95877284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705"/>
            <a:ext cx="9144000" cy="33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8494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A8A2C5-CC22-4E68-A879-B585297A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813"/>
            <a:ext cx="9144000" cy="45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7148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A2B11-FE28-49DD-8C4A-1FB452D72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478"/>
            <a:ext cx="9144000" cy="48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8531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432B3-C912-43F5-BE69-DE87840B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037"/>
            <a:ext cx="9144000" cy="50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14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14D36-291C-417C-BCA7-5F1EB7F3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" y="914049"/>
            <a:ext cx="8945223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85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C00F2-4551-4FAF-9FA6-10C1713E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071"/>
            <a:ext cx="9144000" cy="52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4193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2574758"/>
            <a:ext cx="9144000" cy="156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fr-FR" sz="6000" b="1" dirty="0"/>
              <a:t>Jobs and </a:t>
            </a:r>
            <a:r>
              <a:rPr lang="fr-FR" sz="6000" b="1" dirty="0" err="1"/>
              <a:t>CronJobs</a:t>
            </a:r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22422129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BEDC4-4591-4EC9-9641-AF7F5327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729"/>
            <a:ext cx="9144000" cy="50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16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9AD3E1-35E7-4299-A335-29CBC0DE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9188"/>
            <a:ext cx="9144001" cy="54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262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270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3BA69-62BE-4193-A94D-113A3046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181"/>
            <a:ext cx="9144000" cy="49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8861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271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3A2A4-A2B4-49CF-8B71-3600FBD1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741"/>
            <a:ext cx="9144000" cy="523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163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272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797C03-A427-4E78-8FC5-77CC4A9A7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790"/>
            <a:ext cx="9144000" cy="51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025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0" y="2610853"/>
            <a:ext cx="9144000" cy="164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US" b="1" dirty="0"/>
              <a:t>Controlling Scheduling with Node Taints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8813131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en-US" b="1" dirty="0"/>
              <a:t>Workload Submitted to a Cluster</a:t>
            </a:r>
            <a:endParaRPr lang="en-US" sz="36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274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475C6-23F6-404F-BC71-FAFC0A8F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" y="1328434"/>
            <a:ext cx="9130966" cy="49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106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en-US" b="1" dirty="0"/>
              <a:t>Workload Submitted to a Cluster</a:t>
            </a:r>
            <a:endParaRPr lang="en-US" sz="36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275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7D22D-7D51-45C3-AFB7-6607233E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600"/>
            <a:ext cx="9144000" cy="54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0282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en-US" b="1" dirty="0"/>
              <a:t>Workload Submitted to a Cluster</a:t>
            </a:r>
            <a:endParaRPr lang="en-US" sz="36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276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B619B-69FA-4AD6-A7D0-7E76C4E9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433"/>
            <a:ext cx="9080850" cy="483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467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277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57BAA-FB9D-458E-8AE9-FD25A54A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468"/>
            <a:ext cx="9144000" cy="51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40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278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7299C-8BBF-48A5-9319-65079A44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080"/>
            <a:ext cx="9144000" cy="53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642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279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192637-47BD-4F53-AC1A-2DF22D7A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223"/>
            <a:ext cx="9144000" cy="51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9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70009-2B4A-4979-9286-21F254BE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67" y="949203"/>
            <a:ext cx="7342496" cy="589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82FB9A-C334-4D6D-A39C-08EC026CC8D6}"/>
              </a:ext>
            </a:extLst>
          </p:cNvPr>
          <p:cNvSpPr/>
          <p:nvPr/>
        </p:nvSpPr>
        <p:spPr>
          <a:xfrm>
            <a:off x="2233324" y="84665"/>
            <a:ext cx="44005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Cluster </a:t>
            </a:r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Templates</a:t>
            </a:r>
            <a:endParaRPr lang="fr-F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2321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E2017-2150-42A5-A6F7-614787C0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2035"/>
            <a:ext cx="9144000" cy="41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220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281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7B7EF-9D28-4C63-A4EA-391B9EC5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100"/>
            <a:ext cx="9144000" cy="52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135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282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B5CC0-4BD5-4FE3-A754-389446EF0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417"/>
            <a:ext cx="9144000" cy="52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096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283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48303-EBB3-4F57-8476-27E1BB88F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690"/>
            <a:ext cx="9144000" cy="519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6265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284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98ACD-16FB-4337-9880-A759D04A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641"/>
            <a:ext cx="9144000" cy="515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624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4539916"/>
            <a:ext cx="7772400" cy="11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fr-FR" b="1" dirty="0" err="1"/>
              <a:t>Stateless</a:t>
            </a:r>
            <a:r>
              <a:rPr lang="fr-FR" b="1" dirty="0"/>
              <a:t> and </a:t>
            </a:r>
            <a:r>
              <a:rPr lang="fr-FR" b="1" dirty="0" err="1"/>
              <a:t>Stateful</a:t>
            </a:r>
            <a:r>
              <a:rPr lang="fr-FR" b="1" dirty="0"/>
              <a:t> Applications</a:t>
            </a:r>
          </a:p>
        </p:txBody>
      </p:sp>
    </p:spTree>
    <p:extLst>
      <p:ext uri="{BB962C8B-B14F-4D97-AF65-F5344CB8AC3E}">
        <p14:creationId xmlns:p14="http://schemas.microsoft.com/office/powerpoint/2010/main" val="82252827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4000" b="1">
                <a:latin typeface="+mn-lt"/>
              </a:rPr>
              <a:t>Two Types of Applications</a:t>
            </a:r>
            <a:endParaRPr lang="en-US" sz="36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93207-7E0F-49BF-A07F-846B4472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1813"/>
            <a:ext cx="9144000" cy="445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827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4000" b="1" dirty="0" err="1">
                <a:latin typeface="+mn-lt"/>
              </a:rPr>
              <a:t>Stateless</a:t>
            </a:r>
            <a:r>
              <a:rPr lang="fr-FR" sz="4000" b="1" dirty="0">
                <a:latin typeface="+mn-lt"/>
              </a:rPr>
              <a:t> Applications</a:t>
            </a:r>
            <a:endParaRPr lang="en-US" sz="44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287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36362-EBF0-4612-BAF3-664A5416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541"/>
            <a:ext cx="9144000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0703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4000" b="1" dirty="0" err="1">
                <a:latin typeface="+mn-lt"/>
              </a:rPr>
              <a:t>Stateless</a:t>
            </a:r>
            <a:r>
              <a:rPr lang="fr-FR" sz="4000" b="1" dirty="0">
                <a:latin typeface="+mn-lt"/>
              </a:rPr>
              <a:t> Applications</a:t>
            </a:r>
            <a:endParaRPr lang="en-US" sz="44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CE8AC8-F5A7-4FFF-8E35-9EE265F4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1719"/>
            <a:ext cx="9144000" cy="504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3681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4000" b="1" dirty="0" err="1">
                <a:latin typeface="+mn-lt"/>
              </a:rPr>
              <a:t>Stateless</a:t>
            </a:r>
            <a:r>
              <a:rPr lang="fr-FR" sz="4000" b="1" dirty="0">
                <a:latin typeface="+mn-lt"/>
              </a:rPr>
              <a:t> Applications</a:t>
            </a:r>
            <a:endParaRPr lang="en-US" sz="44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289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A93CC-7C2F-42AF-B2AD-2B3652E5A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962"/>
            <a:ext cx="9144000" cy="48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98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D5017-1C62-4254-982A-11809E9F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848"/>
            <a:ext cx="9129935" cy="58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244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4000" b="1" dirty="0" err="1">
                <a:latin typeface="+mn-lt"/>
              </a:rPr>
              <a:t>Stateful</a:t>
            </a:r>
            <a:r>
              <a:rPr lang="fr-FR" sz="4000" b="1" dirty="0">
                <a:latin typeface="+mn-lt"/>
              </a:rPr>
              <a:t> Applications</a:t>
            </a:r>
            <a:endParaRPr lang="en-US" sz="44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D4CF7-E03D-49D0-B02D-D73B0935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5524"/>
            <a:ext cx="9144000" cy="50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690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4000" b="1" dirty="0" err="1">
                <a:latin typeface="+mn-lt"/>
              </a:rPr>
              <a:t>Stateful</a:t>
            </a:r>
            <a:r>
              <a:rPr lang="fr-FR" sz="4000" b="1" dirty="0">
                <a:latin typeface="+mn-lt"/>
              </a:rPr>
              <a:t> Applications</a:t>
            </a:r>
            <a:endParaRPr lang="en-US" sz="44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291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312FA-DCCE-41EC-A6AD-2FE70EDB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" y="1215301"/>
            <a:ext cx="905001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5087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2479" y="414817"/>
            <a:ext cx="8779042" cy="9136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4000" b="1" dirty="0"/>
              <a:t>Secrets</a:t>
            </a:r>
            <a:endParaRPr lang="en-US" sz="4400" b="1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292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1FE03-45DE-47D6-90CF-AA2E6117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434"/>
            <a:ext cx="9144000" cy="51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0808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293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E7E77-29CA-46C5-9032-B1A1D214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685"/>
            <a:ext cx="9144000" cy="544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6818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-66174" y="2495299"/>
            <a:ext cx="9276347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5400" b="1" dirty="0"/>
              <a:t>Access Control and Security in</a:t>
            </a:r>
            <a:br>
              <a:rPr lang="en-US" sz="5400" b="1" dirty="0"/>
            </a:br>
            <a:r>
              <a:rPr lang="fr-FR" sz="5400" b="1" dirty="0" err="1"/>
              <a:t>Kubernetes</a:t>
            </a:r>
            <a:r>
              <a:rPr lang="fr-FR" sz="5400" b="1" dirty="0"/>
              <a:t> and Google</a:t>
            </a:r>
            <a:br>
              <a:rPr lang="fr-FR" sz="5400" b="1" dirty="0"/>
            </a:br>
            <a:r>
              <a:rPr lang="fr-FR" sz="5400" b="1" dirty="0" err="1"/>
              <a:t>Kubernetes</a:t>
            </a:r>
            <a:r>
              <a:rPr lang="fr-FR" sz="5400" b="1" dirty="0"/>
              <a:t> Engine (GKE)</a:t>
            </a:r>
            <a:endParaRPr sz="5400" b="1" dirty="0"/>
          </a:p>
        </p:txBody>
      </p:sp>
    </p:spTree>
    <p:extLst>
      <p:ext uri="{BB962C8B-B14F-4D97-AF65-F5344CB8AC3E}">
        <p14:creationId xmlns:p14="http://schemas.microsoft.com/office/powerpoint/2010/main" val="384781215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295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4BD0B-33C4-4FD5-9E55-65235BA2C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16" y="873877"/>
            <a:ext cx="9150016" cy="51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0318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BCF801-4979-4860-81E4-31C8B3DE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54"/>
            <a:ext cx="9148112" cy="59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6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297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209FE-E2A3-44DD-B60F-DAF890EF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08160"/>
            <a:ext cx="9144000" cy="50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9929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388ED-E6BE-4824-B371-145018C1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926"/>
            <a:ext cx="9134951" cy="52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0833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299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11514-DB87-49A1-B9D4-3E83C7F98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727"/>
            <a:ext cx="9147136" cy="50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7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685800" y="4201680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4800" b="1" dirty="0"/>
              <a:t>Introduction to Google Cloud Platform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29388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C81D2-48A7-4419-8C7F-1A6F7EEE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4714"/>
            <a:ext cx="9144000" cy="53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4786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D2A0BC-4316-4FBD-AC2C-58FCBDB4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" y="852057"/>
            <a:ext cx="9094575" cy="50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8907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301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C870A-7277-4425-BA83-5CF9644C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" y="768721"/>
            <a:ext cx="9121974" cy="49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3135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302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D5648-5941-4BA2-B5C6-CC76225A7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" y="724054"/>
            <a:ext cx="9143242" cy="52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6340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303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DAB96-A05C-40E3-9CDD-91CDB50B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45137"/>
            <a:ext cx="9118290" cy="52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439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304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0746C0-7971-42BE-9D04-09C6B8E4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5512"/>
            <a:ext cx="9122609" cy="505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386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305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072E6-EA93-4AF7-B292-DD20FEED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557"/>
            <a:ext cx="9144000" cy="49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6926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F4EF8-4D52-46A0-88E3-20E8EF8F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8" y="754659"/>
            <a:ext cx="9017391" cy="50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3051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307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4276B-7777-4F8C-B75C-4B24E620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8" y="942535"/>
            <a:ext cx="9077759" cy="4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2739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035ADD-22E7-40DD-999A-5C2511EFE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1056"/>
            <a:ext cx="9143999" cy="51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90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309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B943D-E4E1-40AB-AAEC-DDD4A951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" y="769900"/>
            <a:ext cx="9125084" cy="52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9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970798" y="297004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b="1" dirty="0"/>
              <a:t>Storage services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065853278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310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E03522-9433-45E7-B3FD-9A4DA53C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" y="872198"/>
            <a:ext cx="9139554" cy="51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193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311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EFADE-62D8-448D-9BA3-2C35A2F21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8918"/>
            <a:ext cx="9143999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7240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312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7FA8F-D3A8-4780-8B60-3CB93DD2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8" y="851791"/>
            <a:ext cx="9145258" cy="50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0754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313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59860-BA25-43CA-B0AB-C81EB876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8" y="897401"/>
            <a:ext cx="9025371" cy="50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3732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314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3430B-8F00-4B72-884E-AE9F9C4F1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75"/>
            <a:ext cx="914400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4410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403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4D755-E2B1-4532-8A12-EDB799F1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" y="944689"/>
            <a:ext cx="9104407" cy="553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66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1914098" y="199610"/>
            <a:ext cx="53158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Layering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C5C04-DF06-43C2-8FA8-170811D8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48903"/>
            <a:ext cx="9153429" cy="49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74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Cloud 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2CBC9-73C8-40A8-A400-B3A0CA1E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" y="1865740"/>
            <a:ext cx="9116697" cy="37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0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Persistent </a:t>
            </a:r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Disks</a:t>
            </a:r>
            <a:endParaRPr lang="fr-F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B4FB9-9470-42DB-A258-2BFBE69E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466"/>
            <a:ext cx="9144000" cy="35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00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Filestore</a:t>
            </a:r>
            <a:endParaRPr lang="fr-F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E2BF2-90CE-4E6D-9CA9-5E9C16435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0039"/>
            <a:ext cx="9144000" cy="33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84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Bigtable</a:t>
            </a:r>
            <a:endParaRPr lang="fr-F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94F9F-7D8D-4D13-8332-36DFE489D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76110"/>
            <a:ext cx="9095952" cy="35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16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Cloud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83EAA-D268-41B7-88DB-CCCAF781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" y="1695207"/>
            <a:ext cx="9108591" cy="363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81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Spanner</a:t>
            </a:r>
            <a:endParaRPr lang="fr-F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6C823-775F-4646-A6EF-FB9257FC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28" y="2104639"/>
            <a:ext cx="9161628" cy="35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B387F-D9AD-4220-8880-D2E76E17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0" y="1052181"/>
            <a:ext cx="9030960" cy="448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0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Cloud Datastore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1372C-6A0E-4942-A7DD-9946C0BC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8" y="1666628"/>
            <a:ext cx="9084399" cy="37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1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Firestore</a:t>
            </a:r>
            <a:endParaRPr lang="fr-F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CBC71-6537-4B3D-8BAA-86E586A0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4" y="1699970"/>
            <a:ext cx="9110780" cy="36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1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E18F72-3555-4EB0-A447-7CFCB66C48BF}"/>
              </a:ext>
            </a:extLst>
          </p:cNvPr>
          <p:cNvSpPr/>
          <p:nvPr/>
        </p:nvSpPr>
        <p:spPr>
          <a:xfrm>
            <a:off x="2286000" y="20909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800" dirty="0">
              <a:latin typeface="Gotham Light"/>
            </a:endParaRPr>
          </a:p>
          <a:p>
            <a:pPr algn="ctr"/>
            <a:r>
              <a:rPr lang="fr-FR" sz="4000" b="1" dirty="0"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r>
              <a:rPr lang="fr-F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Memorystore</a:t>
            </a:r>
            <a:endParaRPr lang="fr-FR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1BE67-3E5B-4DB9-A54C-AF1DD3DC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" y="1874142"/>
            <a:ext cx="9115833" cy="37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88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7B1210-7B64-4230-AD90-F9C89FC4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1" y="1132279"/>
            <a:ext cx="8816454" cy="55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34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0" y="3152274"/>
            <a:ext cx="9144000" cy="1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b="1" dirty="0"/>
              <a:t>Networking </a:t>
            </a:r>
            <a:r>
              <a:rPr lang="fr-FR" b="1" dirty="0"/>
              <a:t>services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92623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2BB890-4B0A-48D9-A0B6-3A0061DE1A68}"/>
              </a:ext>
            </a:extLst>
          </p:cNvPr>
          <p:cNvSpPr/>
          <p:nvPr/>
        </p:nvSpPr>
        <p:spPr>
          <a:xfrm>
            <a:off x="44136" y="365125"/>
            <a:ext cx="90998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Makes Google’s Network Special?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E7A58-3950-47DA-9B16-8AA25652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6" y="2394857"/>
            <a:ext cx="9099863" cy="31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66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7D729E-7165-4EA1-B98A-F47B5ADC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5640"/>
            <a:ext cx="9143999" cy="44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0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F12F15-BCCE-45BB-8451-5F9C32CF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4465"/>
            <a:ext cx="9144000" cy="5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95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5B9C4-43F7-46ED-BADB-3FD18BD22D1B}"/>
              </a:ext>
            </a:extLst>
          </p:cNvPr>
          <p:cNvSpPr/>
          <p:nvPr/>
        </p:nvSpPr>
        <p:spPr>
          <a:xfrm>
            <a:off x="0" y="4463482"/>
            <a:ext cx="9144000" cy="151423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Defined Networking (SDN)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2BC79-1D00-4BB1-AF55-CB3A31D80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4" r="7216" b="2"/>
          <a:stretch/>
        </p:blipFill>
        <p:spPr>
          <a:xfrm>
            <a:off x="0" y="444466"/>
            <a:ext cx="9143979" cy="39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93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2BB890-4B0A-48D9-A0B6-3A0061DE1A68}"/>
              </a:ext>
            </a:extLst>
          </p:cNvPr>
          <p:cNvSpPr/>
          <p:nvPr/>
        </p:nvSpPr>
        <p:spPr>
          <a:xfrm>
            <a:off x="628650" y="167808"/>
            <a:ext cx="7886700" cy="832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BD401-4E66-43E7-94F3-B416472B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71" y="1000573"/>
            <a:ext cx="8336441" cy="568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9638B7-6903-417A-93AC-273BB527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34025"/>
            <a:ext cx="78867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>
              <a:spcBef>
                <a:spcPct val="0"/>
              </a:spcBef>
              <a:spcAft>
                <a:spcPts val="600"/>
              </a:spcAft>
              <a:buClr>
                <a:srgbClr val="898989"/>
              </a:buClr>
              <a:buSzPts val="900"/>
            </a:pPr>
            <a:fld id="{00000000-1234-1234-1234-123412341234}" type="slidenum">
              <a:rPr lang="en-US"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pPr marR="0" lvl="0" algn="ctr">
                <a:spcBef>
                  <a:spcPct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</a:pPr>
              <a:t>5</a:t>
            </a:fld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07F315-1A93-44EF-A637-82D31B32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287"/>
            <a:ext cx="9144000" cy="48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74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723DC-16B0-4D31-8ACE-FDDE1C1F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" y="893571"/>
            <a:ext cx="9101078" cy="564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3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91755-AC35-48DF-B711-5C79870FB4F2}"/>
              </a:ext>
            </a:extLst>
          </p:cNvPr>
          <p:cNvSpPr/>
          <p:nvPr/>
        </p:nvSpPr>
        <p:spPr>
          <a:xfrm>
            <a:off x="1601621" y="483820"/>
            <a:ext cx="58817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latin typeface="Calibri" panose="020F0502020204030204" pitchFamily="34" charset="0"/>
                <a:cs typeface="Calibri" panose="020F0502020204030204" pitchFamily="34" charset="0"/>
              </a:rPr>
              <a:t>Virtual </a:t>
            </a:r>
            <a:r>
              <a:rPr lang="fr-F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fr-FR" sz="4000" b="1" dirty="0">
                <a:latin typeface="Calibri" panose="020F0502020204030204" pitchFamily="34" charset="0"/>
                <a:cs typeface="Calibri" panose="020F0502020204030204" pitchFamily="34" charset="0"/>
              </a:rPr>
              <a:t> Cloud (VPC)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FCAA4-207E-4571-A3AF-0FA6F0F8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575"/>
            <a:ext cx="9084980" cy="36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82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91755-AC35-48DF-B711-5C79870FB4F2}"/>
              </a:ext>
            </a:extLst>
          </p:cNvPr>
          <p:cNvSpPr/>
          <p:nvPr/>
        </p:nvSpPr>
        <p:spPr>
          <a:xfrm>
            <a:off x="1987798" y="238160"/>
            <a:ext cx="51684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Load</a:t>
            </a:r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Balancing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8045E-DEFA-4D28-81BF-F8EE2D5F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075"/>
            <a:ext cx="9144000" cy="42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91755-AC35-48DF-B711-5C79870FB4F2}"/>
              </a:ext>
            </a:extLst>
          </p:cNvPr>
          <p:cNvSpPr/>
          <p:nvPr/>
        </p:nvSpPr>
        <p:spPr>
          <a:xfrm>
            <a:off x="1519722" y="306399"/>
            <a:ext cx="61045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latin typeface="Calibri" panose="020F0502020204030204" pitchFamily="34" charset="0"/>
                <a:cs typeface="Calibri" panose="020F0502020204030204" pitchFamily="34" charset="0"/>
              </a:rPr>
              <a:t>Cloud Armor and </a:t>
            </a:r>
            <a:r>
              <a:rPr lang="fr-F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Telemetry</a:t>
            </a:r>
            <a:endParaRPr lang="fr-FR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B1DEA-595A-4FDF-9049-1BF8D78BF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9971"/>
            <a:ext cx="9110301" cy="35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68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91755-AC35-48DF-B711-5C79870FB4F2}"/>
              </a:ext>
            </a:extLst>
          </p:cNvPr>
          <p:cNvSpPr/>
          <p:nvPr/>
        </p:nvSpPr>
        <p:spPr>
          <a:xfrm>
            <a:off x="1012370" y="220180"/>
            <a:ext cx="71192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Content Delivery Network (CDN)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6EC15-8EF1-4178-8616-ECB16582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35167"/>
            <a:ext cx="9144001" cy="364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32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91755-AC35-48DF-B711-5C79870FB4F2}"/>
              </a:ext>
            </a:extLst>
          </p:cNvPr>
          <p:cNvSpPr/>
          <p:nvPr/>
        </p:nvSpPr>
        <p:spPr>
          <a:xfrm>
            <a:off x="3346965" y="199735"/>
            <a:ext cx="24288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latin typeface="Calibri" panose="020F0502020204030204" pitchFamily="34" charset="0"/>
                <a:cs typeface="Calibri" panose="020F0502020204030204" pitchFamily="34" charset="0"/>
              </a:rPr>
              <a:t>Cloud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5B67A-353B-4D5D-899B-3E65B179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80918"/>
            <a:ext cx="9122803" cy="36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70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91755-AC35-48DF-B711-5C79870FB4F2}"/>
              </a:ext>
            </a:extLst>
          </p:cNvPr>
          <p:cNvSpPr/>
          <p:nvPr/>
        </p:nvSpPr>
        <p:spPr>
          <a:xfrm>
            <a:off x="2447860" y="130629"/>
            <a:ext cx="46506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r>
              <a:rPr lang="fr-FR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Interconnect</a:t>
            </a:r>
            <a:endParaRPr lang="fr-F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7FA41-83E6-405A-B9F0-13C2CF0C5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13871"/>
            <a:ext cx="9128292" cy="36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99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91755-AC35-48DF-B711-5C79870FB4F2}"/>
              </a:ext>
            </a:extLst>
          </p:cNvPr>
          <p:cNvSpPr/>
          <p:nvPr/>
        </p:nvSpPr>
        <p:spPr>
          <a:xfrm>
            <a:off x="2158519" y="188686"/>
            <a:ext cx="52870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Calibri" panose="020F0502020204030204" pitchFamily="34" charset="0"/>
                <a:cs typeface="Calibri" panose="020F0502020204030204" pitchFamily="34" charset="0"/>
              </a:rPr>
              <a:t>Network Service Tiers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CD9EF-3163-4960-8D55-BAD1C359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628"/>
            <a:ext cx="9146411" cy="36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9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91755-AC35-48DF-B711-5C79870FB4F2}"/>
              </a:ext>
            </a:extLst>
          </p:cNvPr>
          <p:cNvSpPr/>
          <p:nvPr/>
        </p:nvSpPr>
        <p:spPr>
          <a:xfrm>
            <a:off x="2158519" y="188686"/>
            <a:ext cx="4568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Enabling</a:t>
            </a:r>
            <a:r>
              <a:rPr lang="fr-FR" sz="4000" b="1" dirty="0">
                <a:latin typeface="Calibri" panose="020F0502020204030204" pitchFamily="34" charset="0"/>
                <a:cs typeface="Calibri" panose="020F0502020204030204" pitchFamily="34" charset="0"/>
              </a:rPr>
              <a:t> “Cloud 3.0”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6DD9F-0D36-4B49-A6CE-66DCEE86C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392"/>
            <a:ext cx="9144000" cy="38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51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E30DBB-FC54-4B65-9445-01F818980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28" y="1111607"/>
            <a:ext cx="9154528" cy="51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5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07892-FCDF-4AEC-A410-8C66294A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9530"/>
            <a:ext cx="9144000" cy="45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62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0" y="3128211"/>
            <a:ext cx="9144000" cy="251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fr-FR" sz="4800" b="1" dirty="0"/>
              <a:t>	Building for “Cloud 3.0”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268326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29727B-6F67-4485-BFEC-87593332D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2027"/>
            <a:ext cx="9144000" cy="4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85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C11E1-D48E-4424-8D36-CFB78EBD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34" y="924243"/>
            <a:ext cx="8951818" cy="54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17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AE087-A412-44BA-8A45-DF1CCC3B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4" y="928049"/>
            <a:ext cx="9070456" cy="46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49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01FD5-D020-40C4-A15D-23F37C63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34466"/>
            <a:ext cx="9144001" cy="55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9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EEE38-922B-4941-A759-51AC418FA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" y="775917"/>
            <a:ext cx="901190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50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120667-55D8-4C50-870A-7AE1EDD0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534"/>
            <a:ext cx="9129212" cy="55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138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B52D5D-1AD7-47A7-9487-2D5BCC68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" y="708463"/>
            <a:ext cx="9134811" cy="54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55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28512-055E-46E8-9047-66D35349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22791"/>
            <a:ext cx="9144001" cy="46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994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C266E8-4347-40CA-B0AB-BC9770B5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383"/>
            <a:ext cx="9144000" cy="50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FFFB3-E09A-4587-8401-6D4DC77C9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917"/>
            <a:ext cx="9143999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7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63748-0443-43FD-8588-B0BC6352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4" y="1374077"/>
            <a:ext cx="9100886" cy="457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81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82CAE-C024-4B1F-8F06-493C953F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44" y="1302409"/>
            <a:ext cx="9162430" cy="43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88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3EE86-E4F8-4AFD-B00C-6D454AEC5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932"/>
            <a:ext cx="9154393" cy="45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73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BF08CD-1EF6-4021-8966-E118C4CF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" y="1295280"/>
            <a:ext cx="9087940" cy="47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66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9586F-5FFA-4B5A-AABD-B071953A8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174"/>
            <a:ext cx="9144000" cy="55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635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290F64-2E1A-4679-B9DE-81F076A6B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04747"/>
            <a:ext cx="9128047" cy="45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968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04EEA-A749-4C32-83A3-21F7CF58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12" y="1425193"/>
            <a:ext cx="9095901" cy="44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65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E469B-35D4-407F-96D7-C4F014F33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3" r="12381"/>
          <a:stretch/>
        </p:blipFill>
        <p:spPr>
          <a:xfrm>
            <a:off x="241299" y="321733"/>
            <a:ext cx="8661401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1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FCE95-36D8-4085-B9E9-AC4EA4C4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442"/>
            <a:ext cx="9144000" cy="54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19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7B6D3-D49D-49DE-85B2-F2CB8789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059"/>
            <a:ext cx="9144000" cy="5280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6287B8-D8B9-442B-9A40-0472AF332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570" y="4516283"/>
            <a:ext cx="5944430" cy="225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1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5E2D64-9EC3-4E5F-AECA-C1BB11840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4090"/>
            <a:ext cx="9144000" cy="46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58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A3EF4-747D-412C-98BA-14A352D3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66" y="1195429"/>
            <a:ext cx="9174466" cy="50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29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685800" y="2909888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b="1" dirty="0"/>
              <a:t>Machine Learning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1638158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2C4C04-E296-4C74-A2B9-68C23546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" y="1199839"/>
            <a:ext cx="9135750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28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BA304-46DF-424E-916E-A7CC6261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29"/>
            <a:ext cx="9144000" cy="65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634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DDC14-205D-49BD-8288-A70A6FE7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159"/>
            <a:ext cx="9144000" cy="51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226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292893" y="4254690"/>
            <a:ext cx="8558213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Virtual Private Cloud (VPC) Network</a:t>
            </a:r>
            <a:endParaRPr lang="en-US" sz="4800" b="1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1F4566-8FAC-4079-A967-2B1A219D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1906"/>
            <a:ext cx="9144000" cy="45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44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22FE2D-5652-4A2E-B7AC-DBE9C104EC4D}"/>
              </a:ext>
            </a:extLst>
          </p:cNvPr>
          <p:cNvSpPr/>
          <p:nvPr/>
        </p:nvSpPr>
        <p:spPr>
          <a:xfrm>
            <a:off x="0" y="846668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Your VPC networks connect your Google Cloud Platform resources to each other and to the internet. 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You can segment your networks, use firewall rules to restrict access to instances, and create static routes to forward traffic to specific destinations.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Many users get started with GCP by defining their own Virtual Private Cloud inside their first GCP project.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Or they can simply choose the default VPC and get started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.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10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22FE2D-5652-4A2E-B7AC-DBE9C104EC4D}"/>
              </a:ext>
            </a:extLst>
          </p:cNvPr>
          <p:cNvSpPr/>
          <p:nvPr/>
        </p:nvSpPr>
        <p:spPr>
          <a:xfrm>
            <a:off x="0" y="846668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Virtual Private Cloud networks that you define have global scope.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They can have subnets in any GCP region worldwide.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Subnets can span the zones that make up a region.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architecture makes it easy for you to define your own network layout with global scope.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also have resources in different zones on the same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74054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4EA05-233E-4E87-AD17-06D098BC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" y="887795"/>
            <a:ext cx="9132119" cy="48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8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044994-FDE1-47CA-A7B3-F64285E89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76"/>
          <a:stretch/>
        </p:blipFill>
        <p:spPr>
          <a:xfrm>
            <a:off x="11634" y="321732"/>
            <a:ext cx="9132365" cy="65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60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22FE2D-5652-4A2E-B7AC-DBE9C104EC4D}"/>
              </a:ext>
            </a:extLst>
          </p:cNvPr>
          <p:cNvSpPr/>
          <p:nvPr/>
        </p:nvSpPr>
        <p:spPr>
          <a:xfrm>
            <a:off x="0" y="846668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You can dynamically increase the size of a subnet in a custom network by expanding the range of IP addresses allocated to it.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Doing that doesn’t affect already configured </a:t>
            </a:r>
            <a:r>
              <a:rPr lang="fr-FR" sz="2400" dirty="0" err="1"/>
              <a:t>VMs</a:t>
            </a:r>
            <a:r>
              <a:rPr lang="fr-FR" sz="2400" dirty="0"/>
              <a:t>.</a:t>
            </a:r>
          </a:p>
          <a:p>
            <a:pPr algn="just"/>
            <a:endParaRPr lang="fr-FR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In this example, your VPC has one network. So far, it has one subnet defined, in GCP’s </a:t>
            </a:r>
            <a:r>
              <a:rPr lang="en-US" sz="2400" b="1" dirty="0"/>
              <a:t>us-east1</a:t>
            </a:r>
            <a:r>
              <a:rPr lang="en-US" sz="2400" dirty="0"/>
              <a:t> region. </a:t>
            </a:r>
          </a:p>
          <a:p>
            <a:pPr algn="just"/>
            <a:r>
              <a:rPr lang="en-US" sz="2400" dirty="0"/>
              <a:t>    Notice that it has two Compute Engine VMs attached to it.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i="1" dirty="0"/>
              <a:t>They’re </a:t>
            </a:r>
            <a:r>
              <a:rPr lang="en-US" sz="2400" b="1" i="1" dirty="0">
                <a:solidFill>
                  <a:schemeClr val="tx1"/>
                </a:solidFill>
              </a:rPr>
              <a:t>neighbors</a:t>
            </a:r>
            <a:r>
              <a:rPr lang="en-US" sz="2400" i="1" dirty="0"/>
              <a:t> on the same subnet even though they are in </a:t>
            </a:r>
            <a:r>
              <a:rPr lang="en-US" sz="2400" b="1" i="1" dirty="0"/>
              <a:t>different zones</a:t>
            </a:r>
            <a:r>
              <a:rPr lang="en-US" sz="2400" dirty="0"/>
              <a:t>!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You can use this capability to build solutions that are resilient but still have simple network </a:t>
            </a:r>
            <a:r>
              <a:rPr lang="fr-FR" sz="2400" dirty="0" err="1"/>
              <a:t>layouts</a:t>
            </a:r>
            <a:r>
              <a:rPr lang="fr-FR" sz="2400" dirty="0"/>
              <a:t>.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54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3886200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 err="1"/>
              <a:t>Compute</a:t>
            </a:r>
            <a:r>
              <a:rPr lang="fr-FR" b="1" dirty="0"/>
              <a:t> Engine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272432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04E00-D41C-4021-9962-3BE3CFC7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4474"/>
            <a:ext cx="9143999" cy="44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07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FC92F7-A5E7-4D68-9EF0-7CD33F410776}"/>
              </a:ext>
            </a:extLst>
          </p:cNvPr>
          <p:cNvSpPr/>
          <p:nvPr/>
        </p:nvSpPr>
        <p:spPr>
          <a:xfrm>
            <a:off x="0" y="423332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Virtual machines have the power and generality of a full-fledged operating system in each.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You configure a virtual machine much like you build out a physical server: </a:t>
            </a:r>
          </a:p>
          <a:p>
            <a:pPr algn="just"/>
            <a:r>
              <a:rPr lang="en-US" sz="2400" dirty="0">
                <a:latin typeface="+mn-lt"/>
              </a:rPr>
              <a:t>    =&gt; By specifying its amounts of CPU power and memory, its</a:t>
            </a:r>
          </a:p>
          <a:p>
            <a:pPr algn="just"/>
            <a:r>
              <a:rPr lang="en-US" sz="2400" dirty="0">
                <a:latin typeface="+mn-lt"/>
              </a:rPr>
              <a:t>    amounts and types of storage, and its operating system.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Compute Engine lets you create and run </a:t>
            </a:r>
            <a:r>
              <a:rPr lang="en-US" sz="2400" b="1" dirty="0">
                <a:latin typeface="+mn-lt"/>
              </a:rPr>
              <a:t>virtual machines </a:t>
            </a:r>
            <a:r>
              <a:rPr lang="en-US" sz="2400" dirty="0">
                <a:latin typeface="+mn-lt"/>
              </a:rPr>
              <a:t>on Google infrastructure.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There are no upfront investments, and you can run thousands of virtual CPUs on a system that is designed to be fast and to offer consistent performance.</a:t>
            </a:r>
            <a:endParaRPr lang="fr-FR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1543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E077EE-7D64-4406-99B5-C2F54E5DA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15277"/>
            <a:ext cx="9172866" cy="464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239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5A340-78FD-4DBF-AEE5-5E54213D5BB6}"/>
              </a:ext>
            </a:extLst>
          </p:cNvPr>
          <p:cNvSpPr/>
          <p:nvPr/>
        </p:nvSpPr>
        <p:spPr>
          <a:xfrm>
            <a:off x="0" y="999067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+mj-lt"/>
              </a:rPr>
              <a:t>You can create a virtual machine instance by using the Google Cloud Platform </a:t>
            </a:r>
            <a:r>
              <a:rPr lang="en-US" sz="2800" b="1" dirty="0">
                <a:latin typeface="+mj-lt"/>
              </a:rPr>
              <a:t>Console</a:t>
            </a:r>
            <a:r>
              <a:rPr lang="en-US" sz="2800" dirty="0">
                <a:latin typeface="+mj-lt"/>
              </a:rPr>
              <a:t> or the </a:t>
            </a:r>
            <a:r>
              <a:rPr lang="en-US" sz="2800" b="1" dirty="0" err="1">
                <a:latin typeface="+mj-lt"/>
              </a:rPr>
              <a:t>gcloud</a:t>
            </a:r>
            <a:r>
              <a:rPr lang="en-US" sz="2800" dirty="0">
                <a:latin typeface="+mj-lt"/>
              </a:rPr>
              <a:t> command-line tool.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+mj-lt"/>
              </a:rPr>
              <a:t>A Compute Engine can run Linux and Windows Server </a:t>
            </a:r>
            <a:r>
              <a:rPr lang="en-US" sz="2800" b="1" dirty="0">
                <a:latin typeface="+mj-lt"/>
              </a:rPr>
              <a:t>images</a:t>
            </a:r>
            <a:r>
              <a:rPr lang="en-US" sz="2800" dirty="0">
                <a:latin typeface="+mj-lt"/>
              </a:rPr>
              <a:t> provided by Google or any instance customized versions of these images.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+mj-lt"/>
              </a:rPr>
              <a:t>You can also build and run images of other </a:t>
            </a:r>
            <a:r>
              <a:rPr lang="fr-FR" sz="2800" dirty="0">
                <a:latin typeface="+mj-lt"/>
              </a:rPr>
              <a:t>operating </a:t>
            </a:r>
            <a:r>
              <a:rPr lang="fr-FR" sz="2800" dirty="0" err="1">
                <a:latin typeface="+mj-lt"/>
              </a:rPr>
              <a:t>systems</a:t>
            </a:r>
            <a:r>
              <a:rPr lang="fr-FR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34409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E576B-A885-4F6B-8450-3DDAACE3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935"/>
            <a:ext cx="9144000" cy="49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1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b="1" dirty="0"/>
              <a:t>Important VPC </a:t>
            </a:r>
            <a:r>
              <a:rPr lang="fr-FR" b="1" dirty="0" err="1"/>
              <a:t>capabilities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17366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DCFD9-2B61-4738-82F3-DD26B19F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667"/>
            <a:ext cx="914399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74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DE0B4-0DE7-4FC3-B7FA-5FE12114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869"/>
            <a:ext cx="9144000" cy="44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63290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7683</TotalTime>
  <Words>1217</Words>
  <Application>Microsoft Office PowerPoint</Application>
  <PresentationFormat>On-screen Show (4:3)</PresentationFormat>
  <Paragraphs>405</Paragraphs>
  <Slides>315</Slides>
  <Notes>315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315</vt:i4>
      </vt:variant>
    </vt:vector>
  </HeadingPairs>
  <TitlesOfParts>
    <vt:vector size="325" baseType="lpstr">
      <vt:lpstr>Calibri</vt:lpstr>
      <vt:lpstr>Arial</vt:lpstr>
      <vt:lpstr>Gotham Light</vt:lpstr>
      <vt:lpstr>Wingdings</vt:lpstr>
      <vt:lpstr>3_Office Theme</vt:lpstr>
      <vt:lpstr>2_Office Theme</vt:lpstr>
      <vt:lpstr>Office Theme</vt:lpstr>
      <vt:lpstr>1_Office Theme</vt:lpstr>
      <vt:lpstr>4_Office Theme</vt:lpstr>
      <vt:lpstr>5_Office Theme</vt:lpstr>
      <vt:lpstr>Google Cloud Platform Fundamentals </vt:lpstr>
      <vt:lpstr>Agenda</vt:lpstr>
      <vt:lpstr>Introduction to Google Cloud Platform</vt:lpstr>
      <vt:lpstr>PowerPoint Presentation</vt:lpstr>
      <vt:lpstr>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Storage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Building for “Cloud 3.0”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PowerPoint Presentation</vt:lpstr>
      <vt:lpstr>PowerPoint Presentation</vt:lpstr>
      <vt:lpstr>PowerPoint Presentation</vt:lpstr>
      <vt:lpstr>Virtual Private Cloud (VPC)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VPC capabilities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Cloud Platform resource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Identity and Access Management (IAM)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Interacting with Google Cloud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Kubernetes Engine  (GKE)</vt:lpstr>
      <vt:lpstr> Introducing 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Introducing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Introducing Google Kubernetes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Lab: Creating a GKE Cluster</vt:lpstr>
      <vt:lpstr>Forget Containers, Meet Pods!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Anatomy of a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ReplicaSets and Deployments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Volume Abstractions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Balancing</vt:lpstr>
      <vt:lpstr>PowerPoint Presentation</vt:lpstr>
      <vt:lpstr>PowerPoint Presentation</vt:lpstr>
      <vt:lpstr>PowerPoint Presentation</vt:lpstr>
      <vt:lpstr>Ingress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StatefulSets and DaemonSets</vt:lpstr>
      <vt:lpstr>PowerPoint Presentation</vt:lpstr>
      <vt:lpstr>PowerPoint Presentation</vt:lpstr>
      <vt:lpstr>PowerPoint Presentation</vt:lpstr>
      <vt:lpstr>Horizontal Pod Autoscaler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 Selectors on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Jobs and CronJobs</vt:lpstr>
      <vt:lpstr>PowerPoint Presentation</vt:lpstr>
      <vt:lpstr>PowerPoint Presentation</vt:lpstr>
      <vt:lpstr>PowerPoint Presentation</vt:lpstr>
      <vt:lpstr>PowerPoint Presentation</vt:lpstr>
      <vt:lpstr>Controlling Scheduling with Node Taints</vt:lpstr>
      <vt:lpstr>Workload Submitted to a Cluster</vt:lpstr>
      <vt:lpstr>Workload Submitted to a Cluster</vt:lpstr>
      <vt:lpstr>Workload Submitted to a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Stateless and Stateful Applications</vt:lpstr>
      <vt:lpstr>Two Types of Applications</vt:lpstr>
      <vt:lpstr>Stateless Applications</vt:lpstr>
      <vt:lpstr>Stateless Applications</vt:lpstr>
      <vt:lpstr>Stateless Applications</vt:lpstr>
      <vt:lpstr>Stateful Applications</vt:lpstr>
      <vt:lpstr>Stateful Applications</vt:lpstr>
      <vt:lpstr>Secrets</vt:lpstr>
      <vt:lpstr>PowerPoint Presentation</vt:lpstr>
      <vt:lpstr>Access Control and Security in Kubernetes and Google Kubernetes Engine (GKE)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process  Improve and visualize</dc:title>
  <dc:creator>Ahmed Hosni</dc:creator>
  <cp:lastModifiedBy>Ahmed Hosni</cp:lastModifiedBy>
  <cp:revision>121</cp:revision>
  <dcterms:created xsi:type="dcterms:W3CDTF">2020-08-08T10:15:56Z</dcterms:created>
  <dcterms:modified xsi:type="dcterms:W3CDTF">2021-05-20T05:30:01Z</dcterms:modified>
</cp:coreProperties>
</file>